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Proxima Nova"/>
      <p:regular r:id="rId33"/>
      <p:bold r:id="rId34"/>
      <p:italic r:id="rId35"/>
      <p:boldItalic r:id="rId36"/>
    </p:embeddedFon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1" roundtripDataSignature="AMtx7mg/hnMU3nIPjMkDRP7WtiM4yEhO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1d55e8f2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1d55e8f2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1d55e8f2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1d55e8f2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1d55e8f25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1d55e8f25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1d55e8f2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1d55e8f2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1d55e8f2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1d55e8f2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1d55e8f25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1d55e8f25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1d55e8f2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11d55e8f2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1d55e8f25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1d55e8f25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1d19f486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1d19f486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1d55e8f25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1d55e8f25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03069f70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203069f70b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1d19f486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11d19f4869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1d55e8f25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11d55e8f25_1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1d986ad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11d986adf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1d55e8f25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11d55e8f25_1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1cd8533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11cd85330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1cd8533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11cd85330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1c4ab528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11c4ab528a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1c4ab528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11c4ab528a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1d55e8f2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11d55e8f25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1d55e8f2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11d55e8f25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1d55e8f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1d55e8f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9"/>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9"/>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8"/>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8"/>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11"/>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11"/>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15"/>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6"/>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16"/>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16"/>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6"/>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7"/>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1.png"/><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image" Target="../media/image35.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idx="1" type="subTitle"/>
          </p:nvPr>
        </p:nvSpPr>
        <p:spPr>
          <a:xfrm>
            <a:off x="1284150" y="1228300"/>
            <a:ext cx="6575700" cy="114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400"/>
              <a:buNone/>
            </a:pPr>
            <a:r>
              <a:rPr b="1" lang="en-GB" sz="4400"/>
              <a:t>BrainHack 2024</a:t>
            </a:r>
            <a:endParaRPr b="1" sz="4400"/>
          </a:p>
        </p:txBody>
      </p:sp>
      <p:pic>
        <p:nvPicPr>
          <p:cNvPr id="60" name="Google Shape;60;p1"/>
          <p:cNvPicPr preferRelativeResize="0"/>
          <p:nvPr/>
        </p:nvPicPr>
        <p:blipFill rotWithShape="1">
          <a:blip r:embed="rId3">
            <a:alphaModFix/>
          </a:blip>
          <a:srcRect b="0" l="0" r="0" t="0"/>
          <a:stretch/>
        </p:blipFill>
        <p:spPr>
          <a:xfrm>
            <a:off x="163725" y="156875"/>
            <a:ext cx="2480356" cy="992875"/>
          </a:xfrm>
          <a:prstGeom prst="rect">
            <a:avLst/>
          </a:prstGeom>
          <a:noFill/>
          <a:ln>
            <a:noFill/>
          </a:ln>
        </p:spPr>
      </p:pic>
      <p:pic>
        <p:nvPicPr>
          <p:cNvPr id="61" name="Google Shape;61;p1"/>
          <p:cNvPicPr preferRelativeResize="0"/>
          <p:nvPr/>
        </p:nvPicPr>
        <p:blipFill rotWithShape="1">
          <a:blip r:embed="rId4">
            <a:alphaModFix/>
          </a:blip>
          <a:srcRect b="0" l="0" r="0" t="0"/>
          <a:stretch/>
        </p:blipFill>
        <p:spPr>
          <a:xfrm>
            <a:off x="7478950" y="156875"/>
            <a:ext cx="1333750" cy="1071425"/>
          </a:xfrm>
          <a:prstGeom prst="rect">
            <a:avLst/>
          </a:prstGeom>
          <a:noFill/>
          <a:ln>
            <a:noFill/>
          </a:ln>
        </p:spPr>
      </p:pic>
      <p:pic>
        <p:nvPicPr>
          <p:cNvPr id="62" name="Google Shape;62;p1"/>
          <p:cNvPicPr preferRelativeResize="0"/>
          <p:nvPr/>
        </p:nvPicPr>
        <p:blipFill rotWithShape="1">
          <a:blip r:embed="rId5">
            <a:alphaModFix/>
          </a:blip>
          <a:srcRect b="0" l="0" r="0" t="0"/>
          <a:stretch/>
        </p:blipFill>
        <p:spPr>
          <a:xfrm>
            <a:off x="212850" y="3761625"/>
            <a:ext cx="881474" cy="881975"/>
          </a:xfrm>
          <a:prstGeom prst="rect">
            <a:avLst/>
          </a:prstGeom>
          <a:noFill/>
          <a:ln>
            <a:noFill/>
          </a:ln>
        </p:spPr>
      </p:pic>
      <p:pic>
        <p:nvPicPr>
          <p:cNvPr id="63" name="Google Shape;63;p1"/>
          <p:cNvPicPr preferRelativeResize="0"/>
          <p:nvPr/>
        </p:nvPicPr>
        <p:blipFill rotWithShape="1">
          <a:blip r:embed="rId6">
            <a:alphaModFix/>
          </a:blip>
          <a:srcRect b="0" l="0" r="0" t="0"/>
          <a:stretch/>
        </p:blipFill>
        <p:spPr>
          <a:xfrm>
            <a:off x="708300" y="4020950"/>
            <a:ext cx="992876" cy="992876"/>
          </a:xfrm>
          <a:prstGeom prst="rect">
            <a:avLst/>
          </a:prstGeom>
          <a:noFill/>
          <a:ln>
            <a:noFill/>
          </a:ln>
        </p:spPr>
      </p:pic>
      <p:sp>
        <p:nvSpPr>
          <p:cNvPr id="64" name="Google Shape;64;p1"/>
          <p:cNvSpPr txBox="1"/>
          <p:nvPr>
            <p:ph idx="1" type="subTitle"/>
          </p:nvPr>
        </p:nvSpPr>
        <p:spPr>
          <a:xfrm>
            <a:off x="827400" y="2081000"/>
            <a:ext cx="7489200" cy="114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400"/>
              <a:buNone/>
            </a:pPr>
            <a:r>
              <a:rPr b="1" lang="en-GB" sz="2500"/>
              <a:t>Detecting ADHD through fMRI signals using machine learning classification models</a:t>
            </a:r>
            <a:endParaRPr b="1" sz="2500"/>
          </a:p>
          <a:p>
            <a:pPr indent="0" lvl="0" marL="0" rtl="0" algn="ctr">
              <a:lnSpc>
                <a:spcPct val="90000"/>
              </a:lnSpc>
              <a:spcBef>
                <a:spcPts val="0"/>
              </a:spcBef>
              <a:spcAft>
                <a:spcPts val="0"/>
              </a:spcAft>
              <a:buSzPts val="2400"/>
              <a:buNone/>
            </a:pPr>
            <a:r>
              <a:t/>
            </a:r>
            <a:endParaRPr b="1"/>
          </a:p>
          <a:p>
            <a:pPr indent="0" lvl="0" marL="0" rtl="0" algn="ctr">
              <a:lnSpc>
                <a:spcPct val="90000"/>
              </a:lnSpc>
              <a:spcBef>
                <a:spcPts val="0"/>
              </a:spcBef>
              <a:spcAft>
                <a:spcPts val="0"/>
              </a:spcAft>
              <a:buSzPts val="2400"/>
              <a:buNone/>
            </a:pPr>
            <a:r>
              <a:t/>
            </a:r>
            <a:endParaRPr b="1"/>
          </a:p>
        </p:txBody>
      </p:sp>
      <p:sp>
        <p:nvSpPr>
          <p:cNvPr id="65" name="Google Shape;65;p1"/>
          <p:cNvSpPr txBox="1"/>
          <p:nvPr/>
        </p:nvSpPr>
        <p:spPr>
          <a:xfrm>
            <a:off x="1813488" y="3221600"/>
            <a:ext cx="5517000" cy="1939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2400" u="sng">
                <a:solidFill>
                  <a:schemeClr val="lt1"/>
                </a:solidFill>
                <a:latin typeface="Proxima Nova"/>
                <a:ea typeface="Proxima Nova"/>
                <a:cs typeface="Proxima Nova"/>
                <a:sym typeface="Proxima Nova"/>
              </a:rPr>
              <a:t>Team 1:</a:t>
            </a:r>
            <a:endParaRPr b="1" sz="2400" u="sng">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Covelli, Francisco </a:t>
            </a:r>
            <a:endParaRPr b="1" sz="24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Rodriguez, Agustin</a:t>
            </a:r>
            <a:endParaRPr b="1" sz="24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Sirne, Ezequiel</a:t>
            </a:r>
            <a:endParaRPr b="1" sz="24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11d55e8f25_1_64"/>
          <p:cNvSpPr txBox="1"/>
          <p:nvPr/>
        </p:nvSpPr>
        <p:spPr>
          <a:xfrm>
            <a:off x="241650" y="54125"/>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Pipeline:</a:t>
            </a:r>
            <a:endParaRPr/>
          </a:p>
        </p:txBody>
      </p:sp>
      <p:sp>
        <p:nvSpPr>
          <p:cNvPr id="144" name="Google Shape;144;g211d55e8f25_1_64"/>
          <p:cNvSpPr/>
          <p:nvPr/>
        </p:nvSpPr>
        <p:spPr>
          <a:xfrm>
            <a:off x="3371350" y="1281550"/>
            <a:ext cx="614100" cy="465300"/>
          </a:xfrm>
          <a:prstGeom prst="rightArrow">
            <a:avLst>
              <a:gd fmla="val 50000" name="adj1"/>
              <a:gd fmla="val 50000" name="adj2"/>
            </a:avLst>
          </a:prstGeom>
          <a:solidFill>
            <a:srgbClr val="F8AC5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45" name="Google Shape;145;g211d55e8f25_1_64"/>
          <p:cNvPicPr preferRelativeResize="0"/>
          <p:nvPr/>
        </p:nvPicPr>
        <p:blipFill>
          <a:blip r:embed="rId3">
            <a:alphaModFix/>
          </a:blip>
          <a:stretch>
            <a:fillRect/>
          </a:stretch>
        </p:blipFill>
        <p:spPr>
          <a:xfrm>
            <a:off x="561525" y="608225"/>
            <a:ext cx="1714525" cy="1399175"/>
          </a:xfrm>
          <a:prstGeom prst="rect">
            <a:avLst/>
          </a:prstGeom>
          <a:noFill/>
          <a:ln>
            <a:noFill/>
          </a:ln>
        </p:spPr>
      </p:pic>
      <p:pic>
        <p:nvPicPr>
          <p:cNvPr id="146" name="Google Shape;146;g211d55e8f25_1_64"/>
          <p:cNvPicPr preferRelativeResize="0"/>
          <p:nvPr/>
        </p:nvPicPr>
        <p:blipFill>
          <a:blip r:embed="rId3">
            <a:alphaModFix/>
          </a:blip>
          <a:stretch>
            <a:fillRect/>
          </a:stretch>
        </p:blipFill>
        <p:spPr>
          <a:xfrm>
            <a:off x="887100" y="803925"/>
            <a:ext cx="1714525" cy="1399175"/>
          </a:xfrm>
          <a:prstGeom prst="rect">
            <a:avLst/>
          </a:prstGeom>
          <a:noFill/>
          <a:ln>
            <a:noFill/>
          </a:ln>
        </p:spPr>
      </p:pic>
      <p:pic>
        <p:nvPicPr>
          <p:cNvPr id="147" name="Google Shape;147;g211d55e8f25_1_64"/>
          <p:cNvPicPr preferRelativeResize="0"/>
          <p:nvPr/>
        </p:nvPicPr>
        <p:blipFill>
          <a:blip r:embed="rId3">
            <a:alphaModFix/>
          </a:blip>
          <a:stretch>
            <a:fillRect/>
          </a:stretch>
        </p:blipFill>
        <p:spPr>
          <a:xfrm>
            <a:off x="1342575" y="1032075"/>
            <a:ext cx="1714525" cy="1399175"/>
          </a:xfrm>
          <a:prstGeom prst="rect">
            <a:avLst/>
          </a:prstGeom>
          <a:noFill/>
          <a:ln>
            <a:noFill/>
          </a:ln>
        </p:spPr>
      </p:pic>
      <p:pic>
        <p:nvPicPr>
          <p:cNvPr id="148" name="Google Shape;148;g211d55e8f25_1_64"/>
          <p:cNvPicPr preferRelativeResize="0"/>
          <p:nvPr/>
        </p:nvPicPr>
        <p:blipFill rotWithShape="1">
          <a:blip r:embed="rId4">
            <a:alphaModFix/>
          </a:blip>
          <a:srcRect b="6308" l="6227" r="12046" t="3308"/>
          <a:stretch/>
        </p:blipFill>
        <p:spPr>
          <a:xfrm>
            <a:off x="4115050" y="511025"/>
            <a:ext cx="1714526" cy="1724981"/>
          </a:xfrm>
          <a:prstGeom prst="rect">
            <a:avLst/>
          </a:prstGeom>
          <a:noFill/>
          <a:ln>
            <a:noFill/>
          </a:ln>
        </p:spPr>
      </p:pic>
      <p:pic>
        <p:nvPicPr>
          <p:cNvPr id="149" name="Google Shape;149;g211d55e8f25_1_64"/>
          <p:cNvPicPr preferRelativeResize="0"/>
          <p:nvPr/>
        </p:nvPicPr>
        <p:blipFill rotWithShape="1">
          <a:blip r:embed="rId4">
            <a:alphaModFix/>
          </a:blip>
          <a:srcRect b="6308" l="6227" r="12046" t="3308"/>
          <a:stretch/>
        </p:blipFill>
        <p:spPr>
          <a:xfrm>
            <a:off x="4408175" y="673913"/>
            <a:ext cx="1714526" cy="1724981"/>
          </a:xfrm>
          <a:prstGeom prst="rect">
            <a:avLst/>
          </a:prstGeom>
          <a:noFill/>
          <a:ln>
            <a:noFill/>
          </a:ln>
        </p:spPr>
      </p:pic>
      <p:pic>
        <p:nvPicPr>
          <p:cNvPr id="150" name="Google Shape;150;g211d55e8f25_1_64"/>
          <p:cNvPicPr preferRelativeResize="0"/>
          <p:nvPr/>
        </p:nvPicPr>
        <p:blipFill rotWithShape="1">
          <a:blip r:embed="rId4">
            <a:alphaModFix/>
          </a:blip>
          <a:srcRect b="6308" l="6227" r="12046" t="3308"/>
          <a:stretch/>
        </p:blipFill>
        <p:spPr>
          <a:xfrm>
            <a:off x="4744550" y="869625"/>
            <a:ext cx="1714526" cy="1724981"/>
          </a:xfrm>
          <a:prstGeom prst="rect">
            <a:avLst/>
          </a:prstGeom>
          <a:noFill/>
          <a:ln>
            <a:noFill/>
          </a:ln>
        </p:spPr>
      </p:pic>
      <p:pic>
        <p:nvPicPr>
          <p:cNvPr id="151" name="Google Shape;151;g211d55e8f25_1_64"/>
          <p:cNvPicPr preferRelativeResize="0"/>
          <p:nvPr/>
        </p:nvPicPr>
        <p:blipFill>
          <a:blip r:embed="rId5">
            <a:alphaModFix/>
          </a:blip>
          <a:stretch>
            <a:fillRect/>
          </a:stretch>
        </p:blipFill>
        <p:spPr>
          <a:xfrm>
            <a:off x="517825" y="2768200"/>
            <a:ext cx="8340923" cy="1986950"/>
          </a:xfrm>
          <a:prstGeom prst="rect">
            <a:avLst/>
          </a:prstGeom>
          <a:noFill/>
          <a:ln>
            <a:noFill/>
          </a:ln>
        </p:spPr>
      </p:pic>
      <p:pic>
        <p:nvPicPr>
          <p:cNvPr id="152" name="Google Shape;152;g211d55e8f25_1_64"/>
          <p:cNvPicPr preferRelativeResize="0"/>
          <p:nvPr/>
        </p:nvPicPr>
        <p:blipFill rotWithShape="1">
          <a:blip r:embed="rId6">
            <a:alphaModFix/>
          </a:blip>
          <a:srcRect b="13237" l="9860" r="19657" t="12479"/>
          <a:stretch/>
        </p:blipFill>
        <p:spPr>
          <a:xfrm flipH="1">
            <a:off x="7745900" y="696263"/>
            <a:ext cx="1160532" cy="1223100"/>
          </a:xfrm>
          <a:prstGeom prst="rect">
            <a:avLst/>
          </a:prstGeom>
          <a:noFill/>
          <a:ln>
            <a:noFill/>
          </a:ln>
        </p:spPr>
      </p:pic>
      <p:pic>
        <p:nvPicPr>
          <p:cNvPr id="153" name="Google Shape;153;g211d55e8f25_1_64"/>
          <p:cNvPicPr preferRelativeResize="0"/>
          <p:nvPr/>
        </p:nvPicPr>
        <p:blipFill>
          <a:blip r:embed="rId7">
            <a:alphaModFix/>
          </a:blip>
          <a:stretch>
            <a:fillRect/>
          </a:stretch>
        </p:blipFill>
        <p:spPr>
          <a:xfrm>
            <a:off x="6733425" y="54123"/>
            <a:ext cx="2173002" cy="877675"/>
          </a:xfrm>
          <a:prstGeom prst="rect">
            <a:avLst/>
          </a:prstGeom>
          <a:noFill/>
          <a:ln>
            <a:noFill/>
          </a:ln>
        </p:spPr>
      </p:pic>
      <p:sp>
        <p:nvSpPr>
          <p:cNvPr id="154" name="Google Shape;154;g211d55e8f25_1_64"/>
          <p:cNvSpPr/>
          <p:nvPr/>
        </p:nvSpPr>
        <p:spPr>
          <a:xfrm rot="5400000">
            <a:off x="6709725" y="1481950"/>
            <a:ext cx="1223100" cy="1104000"/>
          </a:xfrm>
          <a:prstGeom prst="bentArrow">
            <a:avLst>
              <a:gd fmla="val 25000" name="adj1"/>
              <a:gd fmla="val 25000" name="adj2"/>
              <a:gd fmla="val 25000" name="adj3"/>
              <a:gd fmla="val 43750" name="adj4"/>
            </a:avLst>
          </a:prstGeom>
          <a:solidFill>
            <a:srgbClr val="F8AC57"/>
          </a:solidFill>
          <a:ln cap="flat" cmpd="sng" w="9525">
            <a:solidFill>
              <a:srgbClr val="1F23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5" name="Google Shape;155;g211d55e8f25_1_64"/>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11d55e8f25_1_91"/>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Splitting the DataFrame:</a:t>
            </a:r>
            <a:endParaRPr/>
          </a:p>
        </p:txBody>
      </p:sp>
      <p:sp>
        <p:nvSpPr>
          <p:cNvPr id="161" name="Google Shape;161;g211d55e8f25_1_91"/>
          <p:cNvSpPr txBox="1"/>
          <p:nvPr/>
        </p:nvSpPr>
        <p:spPr>
          <a:xfrm>
            <a:off x="554175" y="740350"/>
            <a:ext cx="8240400" cy="35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chemeClr val="accent3"/>
                </a:solidFill>
                <a:latin typeface="Proxima Nova"/>
                <a:ea typeface="Proxima Nova"/>
                <a:cs typeface="Proxima Nova"/>
                <a:sym typeface="Proxima Nova"/>
              </a:rPr>
              <a:t>Using train_test_split from sklearn we splitted the data with the following parameters:</a:t>
            </a:r>
            <a:endParaRPr sz="2200">
              <a:solidFill>
                <a:schemeClr val="accent3"/>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accent3"/>
              </a:buClr>
              <a:buSzPts val="2200"/>
              <a:buFont typeface="Proxima Nova"/>
              <a:buChar char="●"/>
            </a:pPr>
            <a:r>
              <a:rPr lang="en-GB" sz="2200">
                <a:solidFill>
                  <a:schemeClr val="accent3"/>
                </a:solidFill>
                <a:latin typeface="Proxima Nova"/>
                <a:ea typeface="Proxima Nova"/>
                <a:cs typeface="Proxima Nova"/>
                <a:sym typeface="Proxima Nova"/>
              </a:rPr>
              <a:t>test_size=0.2</a:t>
            </a:r>
            <a:endParaRPr sz="2200">
              <a:solidFill>
                <a:schemeClr val="accent3"/>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accent3"/>
              </a:buClr>
              <a:buSzPts val="2200"/>
              <a:buFont typeface="Proxima Nova"/>
              <a:buChar char="●"/>
            </a:pPr>
            <a:r>
              <a:rPr lang="en-GB" sz="2200">
                <a:solidFill>
                  <a:schemeClr val="accent3"/>
                </a:solidFill>
                <a:latin typeface="Proxima Nova"/>
                <a:ea typeface="Proxima Nova"/>
                <a:cs typeface="Proxima Nova"/>
                <a:sym typeface="Proxima Nova"/>
              </a:rPr>
              <a:t>random_state=42</a:t>
            </a:r>
            <a:endParaRPr sz="2200">
              <a:solidFill>
                <a:schemeClr val="accent3"/>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accent3"/>
              </a:buClr>
              <a:buSzPts val="2200"/>
              <a:buFont typeface="Proxima Nova"/>
              <a:buChar char="●"/>
            </a:pPr>
            <a:r>
              <a:rPr lang="en-GB" sz="2200">
                <a:solidFill>
                  <a:schemeClr val="accent3"/>
                </a:solidFill>
                <a:latin typeface="Proxima Nova"/>
                <a:ea typeface="Proxima Nova"/>
                <a:cs typeface="Proxima Nova"/>
                <a:sym typeface="Proxima Nova"/>
              </a:rPr>
              <a:t>stratify=target</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62" name="Google Shape;162;g211d55e8f25_1_91"/>
          <p:cNvPicPr preferRelativeResize="0"/>
          <p:nvPr/>
        </p:nvPicPr>
        <p:blipFill>
          <a:blip r:embed="rId3">
            <a:alphaModFix/>
          </a:blip>
          <a:stretch>
            <a:fillRect/>
          </a:stretch>
        </p:blipFill>
        <p:spPr>
          <a:xfrm>
            <a:off x="6232375" y="3316425"/>
            <a:ext cx="2459499" cy="1324025"/>
          </a:xfrm>
          <a:prstGeom prst="rect">
            <a:avLst/>
          </a:prstGeom>
          <a:noFill/>
          <a:ln>
            <a:noFill/>
          </a:ln>
        </p:spPr>
      </p:pic>
      <p:sp>
        <p:nvSpPr>
          <p:cNvPr id="163" name="Google Shape;163;g211d55e8f25_1_91"/>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211d55e8f25_1_104"/>
          <p:cNvPicPr preferRelativeResize="0"/>
          <p:nvPr/>
        </p:nvPicPr>
        <p:blipFill rotWithShape="1">
          <a:blip r:embed="rId3">
            <a:alphaModFix/>
          </a:blip>
          <a:srcRect b="0" l="0" r="11205" t="0"/>
          <a:stretch/>
        </p:blipFill>
        <p:spPr>
          <a:xfrm>
            <a:off x="5390550" y="2131875"/>
            <a:ext cx="3677251" cy="2758199"/>
          </a:xfrm>
          <a:prstGeom prst="rect">
            <a:avLst/>
          </a:prstGeom>
          <a:noFill/>
          <a:ln>
            <a:noFill/>
          </a:ln>
        </p:spPr>
      </p:pic>
      <p:sp>
        <p:nvSpPr>
          <p:cNvPr id="169" name="Google Shape;169;g211d55e8f25_1_104"/>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Our Challenge</a:t>
            </a:r>
            <a:r>
              <a:rPr b="1" lang="en-GB" sz="2400">
                <a:solidFill>
                  <a:srgbClr val="F8AC57"/>
                </a:solidFill>
                <a:latin typeface="Roboto"/>
                <a:ea typeface="Roboto"/>
                <a:cs typeface="Roboto"/>
                <a:sym typeface="Roboto"/>
              </a:rPr>
              <a:t>:</a:t>
            </a:r>
            <a:endParaRPr/>
          </a:p>
        </p:txBody>
      </p:sp>
      <p:sp>
        <p:nvSpPr>
          <p:cNvPr id="170" name="Google Shape;170;g211d55e8f25_1_104"/>
          <p:cNvSpPr txBox="1"/>
          <p:nvPr/>
        </p:nvSpPr>
        <p:spPr>
          <a:xfrm>
            <a:off x="477975" y="622950"/>
            <a:ext cx="8659200" cy="33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chemeClr val="accent3"/>
                </a:solidFill>
                <a:latin typeface="Proxima Nova"/>
                <a:ea typeface="Proxima Nova"/>
                <a:cs typeface="Proxima Nova"/>
                <a:sym typeface="Proxima Nova"/>
              </a:rPr>
              <a:t>Classification problem with a binary target using a Supervised Machine Learning Model. </a:t>
            </a:r>
            <a:br>
              <a:rPr lang="en-GB" sz="2200">
                <a:solidFill>
                  <a:schemeClr val="accent3"/>
                </a:solidFill>
                <a:latin typeface="Proxima Nova"/>
                <a:ea typeface="Proxima Nova"/>
                <a:cs typeface="Proxima Nova"/>
                <a:sym typeface="Proxima Nova"/>
              </a:rPr>
            </a:br>
            <a:endParaRPr sz="2200">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In the first approach we explore </a:t>
            </a:r>
            <a:r>
              <a:rPr lang="en-GB" sz="2200">
                <a:solidFill>
                  <a:schemeClr val="accent3"/>
                </a:solidFill>
                <a:latin typeface="Proxima Nova"/>
                <a:ea typeface="Proxima Nova"/>
                <a:cs typeface="Proxima Nova"/>
                <a:sym typeface="Proxima Nova"/>
              </a:rPr>
              <a:t>the following models:</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a.	PCA (Principal Components Analysis)</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b.	LDA (Linear Discriminant Analysis)</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c.	Logistic Regression</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71" name="Google Shape;171;g211d55e8f25_1_104"/>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11d55e8f25_1_110"/>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Metrics:</a:t>
            </a:r>
            <a:endParaRPr/>
          </a:p>
        </p:txBody>
      </p:sp>
      <p:sp>
        <p:nvSpPr>
          <p:cNvPr id="177" name="Google Shape;177;g211d55e8f25_1_110"/>
          <p:cNvSpPr txBox="1"/>
          <p:nvPr/>
        </p:nvSpPr>
        <p:spPr>
          <a:xfrm>
            <a:off x="554175" y="699150"/>
            <a:ext cx="8659200" cy="374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000">
                <a:solidFill>
                  <a:schemeClr val="accent3"/>
                </a:solidFill>
                <a:latin typeface="Proxima Nova"/>
                <a:ea typeface="Proxima Nova"/>
                <a:cs typeface="Proxima Nova"/>
                <a:sym typeface="Proxima Nova"/>
              </a:rPr>
              <a:t>In order to compare the models performances, we used:</a:t>
            </a:r>
            <a:endParaRPr sz="2000">
              <a:solidFill>
                <a:schemeClr val="accent3"/>
              </a:solidFill>
              <a:latin typeface="Proxima Nova"/>
              <a:ea typeface="Proxima Nova"/>
              <a:cs typeface="Proxima Nova"/>
              <a:sym typeface="Proxima Nova"/>
            </a:endParaRPr>
          </a:p>
          <a:p>
            <a:pPr indent="-355600" lvl="0" marL="457200" rtl="0" algn="l">
              <a:lnSpc>
                <a:spcPct val="150000"/>
              </a:lnSpc>
              <a:spcBef>
                <a:spcPts val="0"/>
              </a:spcBef>
              <a:spcAft>
                <a:spcPts val="0"/>
              </a:spcAft>
              <a:buClr>
                <a:schemeClr val="accent3"/>
              </a:buClr>
              <a:buSzPts val="2000"/>
              <a:buFont typeface="Proxima Nova"/>
              <a:buChar char="●"/>
            </a:pPr>
            <a:r>
              <a:rPr lang="en-GB" sz="2000">
                <a:solidFill>
                  <a:schemeClr val="accent3"/>
                </a:solidFill>
                <a:latin typeface="Proxima Nova"/>
                <a:ea typeface="Proxima Nova"/>
                <a:cs typeface="Proxima Nova"/>
                <a:sym typeface="Proxima Nova"/>
              </a:rPr>
              <a:t>Train </a:t>
            </a:r>
            <a:r>
              <a:rPr lang="en-GB" sz="2000">
                <a:solidFill>
                  <a:schemeClr val="accent3"/>
                </a:solidFill>
                <a:latin typeface="Proxima Nova"/>
                <a:ea typeface="Proxima Nova"/>
                <a:cs typeface="Proxima Nova"/>
                <a:sym typeface="Proxima Nova"/>
              </a:rPr>
              <a:t>Accuracy</a:t>
            </a:r>
            <a:endParaRPr sz="2000">
              <a:solidFill>
                <a:schemeClr val="accent3"/>
              </a:solidFill>
              <a:latin typeface="Proxima Nova"/>
              <a:ea typeface="Proxima Nova"/>
              <a:cs typeface="Proxima Nova"/>
              <a:sym typeface="Proxima Nova"/>
            </a:endParaRPr>
          </a:p>
          <a:p>
            <a:pPr indent="-355600" lvl="0" marL="457200" rtl="0" algn="l">
              <a:lnSpc>
                <a:spcPct val="150000"/>
              </a:lnSpc>
              <a:spcBef>
                <a:spcPts val="0"/>
              </a:spcBef>
              <a:spcAft>
                <a:spcPts val="0"/>
              </a:spcAft>
              <a:buClr>
                <a:schemeClr val="accent3"/>
              </a:buClr>
              <a:buSzPts val="2000"/>
              <a:buFont typeface="Proxima Nova"/>
              <a:buChar char="●"/>
            </a:pPr>
            <a:r>
              <a:rPr lang="en-GB" sz="2000">
                <a:solidFill>
                  <a:schemeClr val="accent3"/>
                </a:solidFill>
                <a:latin typeface="Proxima Nova"/>
                <a:ea typeface="Proxima Nova"/>
                <a:cs typeface="Proxima Nova"/>
                <a:sym typeface="Proxima Nova"/>
              </a:rPr>
              <a:t>Test Accuracy</a:t>
            </a:r>
            <a:endParaRPr sz="2000">
              <a:solidFill>
                <a:schemeClr val="accent3"/>
              </a:solidFill>
              <a:latin typeface="Proxima Nova"/>
              <a:ea typeface="Proxima Nova"/>
              <a:cs typeface="Proxima Nova"/>
              <a:sym typeface="Proxima Nova"/>
            </a:endParaRPr>
          </a:p>
          <a:p>
            <a:pPr indent="-355600" lvl="0" marL="457200" rtl="0" algn="l">
              <a:lnSpc>
                <a:spcPct val="150000"/>
              </a:lnSpc>
              <a:spcBef>
                <a:spcPts val="0"/>
              </a:spcBef>
              <a:spcAft>
                <a:spcPts val="0"/>
              </a:spcAft>
              <a:buClr>
                <a:schemeClr val="accent3"/>
              </a:buClr>
              <a:buSzPts val="2000"/>
              <a:buFont typeface="Proxima Nova"/>
              <a:buChar char="●"/>
            </a:pPr>
            <a:r>
              <a:rPr lang="en-GB" sz="2000">
                <a:solidFill>
                  <a:schemeClr val="accent3"/>
                </a:solidFill>
                <a:latin typeface="Proxima Nova"/>
                <a:ea typeface="Proxima Nova"/>
                <a:cs typeface="Proxima Nova"/>
                <a:sym typeface="Proxima Nova"/>
              </a:rPr>
              <a:t>Confusion Matrix</a:t>
            </a:r>
            <a:endParaRPr sz="2000">
              <a:solidFill>
                <a:schemeClr val="accent3"/>
              </a:solidFill>
              <a:latin typeface="Proxima Nova"/>
              <a:ea typeface="Proxima Nova"/>
              <a:cs typeface="Proxima Nova"/>
              <a:sym typeface="Proxima Nova"/>
            </a:endParaRPr>
          </a:p>
          <a:p>
            <a:pPr indent="-355600" lvl="0" marL="457200" rtl="0" algn="l">
              <a:lnSpc>
                <a:spcPct val="150000"/>
              </a:lnSpc>
              <a:spcBef>
                <a:spcPts val="0"/>
              </a:spcBef>
              <a:spcAft>
                <a:spcPts val="0"/>
              </a:spcAft>
              <a:buClr>
                <a:schemeClr val="accent3"/>
              </a:buClr>
              <a:buSzPts val="2000"/>
              <a:buFont typeface="Proxima Nova"/>
              <a:buChar char="●"/>
            </a:pPr>
            <a:r>
              <a:rPr lang="en-GB" sz="2000">
                <a:solidFill>
                  <a:schemeClr val="accent3"/>
                </a:solidFill>
                <a:latin typeface="Proxima Nova"/>
                <a:ea typeface="Proxima Nova"/>
                <a:cs typeface="Proxima Nova"/>
                <a:sym typeface="Proxima Nova"/>
              </a:rPr>
              <a:t>Classification Report, a tool from sklearn.metrics that includes several metrics (such as, precision, recall, f1-score and support)</a:t>
            </a:r>
            <a:endParaRPr sz="20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78" name="Google Shape;178;g211d55e8f25_1_110"/>
          <p:cNvPicPr preferRelativeResize="0"/>
          <p:nvPr/>
        </p:nvPicPr>
        <p:blipFill rotWithShape="1">
          <a:blip r:embed="rId3">
            <a:alphaModFix/>
          </a:blip>
          <a:srcRect b="7842" l="0" r="0" t="0"/>
          <a:stretch/>
        </p:blipFill>
        <p:spPr>
          <a:xfrm flipH="1">
            <a:off x="7403523" y="871650"/>
            <a:ext cx="1322725" cy="1288025"/>
          </a:xfrm>
          <a:prstGeom prst="rect">
            <a:avLst/>
          </a:prstGeom>
          <a:noFill/>
          <a:ln>
            <a:noFill/>
          </a:ln>
        </p:spPr>
      </p:pic>
      <p:pic>
        <p:nvPicPr>
          <p:cNvPr id="179" name="Google Shape;179;g211d55e8f25_1_110"/>
          <p:cNvPicPr preferRelativeResize="0"/>
          <p:nvPr/>
        </p:nvPicPr>
        <p:blipFill>
          <a:blip r:embed="rId4">
            <a:alphaModFix/>
          </a:blip>
          <a:stretch>
            <a:fillRect/>
          </a:stretch>
        </p:blipFill>
        <p:spPr>
          <a:xfrm>
            <a:off x="165450" y="3227525"/>
            <a:ext cx="1611750" cy="1611750"/>
          </a:xfrm>
          <a:prstGeom prst="rect">
            <a:avLst/>
          </a:prstGeom>
          <a:noFill/>
          <a:ln>
            <a:noFill/>
          </a:ln>
        </p:spPr>
      </p:pic>
      <p:sp>
        <p:nvSpPr>
          <p:cNvPr id="180" name="Google Shape;180;g211d55e8f25_1_11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11d55e8f25_1_118"/>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XGBoost:</a:t>
            </a:r>
            <a:endParaRPr/>
          </a:p>
        </p:txBody>
      </p:sp>
      <p:sp>
        <p:nvSpPr>
          <p:cNvPr id="186" name="Google Shape;186;g211d55e8f25_1_118"/>
          <p:cNvSpPr txBox="1"/>
          <p:nvPr/>
        </p:nvSpPr>
        <p:spPr>
          <a:xfrm>
            <a:off x="484800" y="699150"/>
            <a:ext cx="8659200" cy="374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000">
                <a:solidFill>
                  <a:schemeClr val="accent3"/>
                </a:solidFill>
                <a:latin typeface="Proxima Nova"/>
                <a:ea typeface="Proxima Nova"/>
                <a:cs typeface="Proxima Nova"/>
                <a:sym typeface="Proxima Nova"/>
              </a:rPr>
              <a:t>Since with the </a:t>
            </a:r>
            <a:r>
              <a:rPr lang="en-GB" sz="2000">
                <a:solidFill>
                  <a:schemeClr val="accent3"/>
                </a:solidFill>
                <a:latin typeface="Proxima Nova"/>
                <a:ea typeface="Proxima Nova"/>
                <a:cs typeface="Proxima Nova"/>
                <a:sym typeface="Proxima Nova"/>
              </a:rPr>
              <a:t>previous</a:t>
            </a:r>
            <a:r>
              <a:rPr lang="en-GB" sz="2000">
                <a:solidFill>
                  <a:schemeClr val="accent3"/>
                </a:solidFill>
                <a:latin typeface="Proxima Nova"/>
                <a:ea typeface="Proxima Nova"/>
                <a:cs typeface="Proxima Nova"/>
                <a:sym typeface="Proxima Nova"/>
              </a:rPr>
              <a:t> models we had low </a:t>
            </a:r>
            <a:r>
              <a:rPr lang="en-GB" sz="2000">
                <a:solidFill>
                  <a:schemeClr val="accent3"/>
                </a:solidFill>
                <a:latin typeface="Proxima Nova"/>
                <a:ea typeface="Proxima Nova"/>
                <a:cs typeface="Proxima Nova"/>
                <a:sym typeface="Proxima Nova"/>
              </a:rPr>
              <a:t>accuracy</a:t>
            </a:r>
            <a:r>
              <a:rPr lang="en-GB" sz="2000">
                <a:solidFill>
                  <a:schemeClr val="accent3"/>
                </a:solidFill>
                <a:latin typeface="Proxima Nova"/>
                <a:ea typeface="Proxima Nova"/>
                <a:cs typeface="Proxima Nova"/>
                <a:sym typeface="Proxima Nova"/>
              </a:rPr>
              <a:t> and high overfitting, we studied an ensemble model:</a:t>
            </a:r>
            <a:endParaRPr sz="2000">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2000">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2000">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GB" sz="2000">
                <a:solidFill>
                  <a:schemeClr val="accent3"/>
                </a:solidFill>
                <a:latin typeface="Proxima Nova"/>
                <a:ea typeface="Proxima Nova"/>
                <a:cs typeface="Proxima Nova"/>
                <a:sym typeface="Proxima Nova"/>
              </a:rPr>
              <a:t>Extreme Gradient Boosting, combines the predictions of multiple individual models to produce a final prediction. </a:t>
            </a:r>
            <a:endParaRPr sz="2000">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GB" sz="2000">
                <a:solidFill>
                  <a:schemeClr val="accent3"/>
                </a:solidFill>
                <a:latin typeface="Proxima Nova"/>
                <a:ea typeface="Proxima Nova"/>
                <a:cs typeface="Proxima Nova"/>
                <a:sym typeface="Proxima Nova"/>
              </a:rPr>
              <a:t>We selected this model hoping that its speed, performance, and versatility could help us reducing the overfitting and get better metrics.</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87" name="Google Shape;187;g211d55e8f25_1_118"/>
          <p:cNvPicPr preferRelativeResize="0"/>
          <p:nvPr/>
        </p:nvPicPr>
        <p:blipFill>
          <a:blip r:embed="rId3">
            <a:alphaModFix/>
          </a:blip>
          <a:stretch>
            <a:fillRect/>
          </a:stretch>
        </p:blipFill>
        <p:spPr>
          <a:xfrm>
            <a:off x="4767700" y="1290175"/>
            <a:ext cx="3005650" cy="1038700"/>
          </a:xfrm>
          <a:prstGeom prst="rect">
            <a:avLst/>
          </a:prstGeom>
          <a:noFill/>
          <a:ln>
            <a:noFill/>
          </a:ln>
        </p:spPr>
      </p:pic>
      <p:sp>
        <p:nvSpPr>
          <p:cNvPr id="188" name="Google Shape;188;g211d55e8f25_1_118"/>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11d55e8f25_1_138"/>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Cross-Validation and </a:t>
            </a:r>
            <a:r>
              <a:rPr b="1" lang="en-GB" sz="2400">
                <a:solidFill>
                  <a:srgbClr val="F8AC57"/>
                </a:solidFill>
                <a:latin typeface="Roboto"/>
                <a:ea typeface="Roboto"/>
                <a:cs typeface="Roboto"/>
                <a:sym typeface="Roboto"/>
              </a:rPr>
              <a:t>Hyperparameters Optimization</a:t>
            </a:r>
            <a:endParaRPr/>
          </a:p>
        </p:txBody>
      </p:sp>
      <p:sp>
        <p:nvSpPr>
          <p:cNvPr id="194" name="Google Shape;194;g211d55e8f25_1_138"/>
          <p:cNvSpPr txBox="1"/>
          <p:nvPr/>
        </p:nvSpPr>
        <p:spPr>
          <a:xfrm>
            <a:off x="477975" y="664150"/>
            <a:ext cx="8240400" cy="374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accent3"/>
                </a:solidFill>
                <a:latin typeface="Proxima Nova"/>
                <a:ea typeface="Proxima Nova"/>
                <a:cs typeface="Proxima Nova"/>
                <a:sym typeface="Proxima Nova"/>
              </a:rPr>
              <a:t>Reading XGBoost documentation and using tools like GridSearchCV, Bayesian Optimization and RandomizedSearchCV, we tried several hyperparameters combinations in order to reduce overfitting.</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GB" sz="1800">
                <a:solidFill>
                  <a:schemeClr val="accent3"/>
                </a:solidFill>
                <a:latin typeface="Proxima Nova"/>
                <a:ea typeface="Proxima Nova"/>
                <a:cs typeface="Proxima Nova"/>
                <a:sym typeface="Proxima Nova"/>
              </a:rPr>
              <a:t>We focused on RandomizedSearchCV since its lower processing cost:</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95" name="Google Shape;195;g211d55e8f25_1_138"/>
          <p:cNvPicPr preferRelativeResize="0"/>
          <p:nvPr/>
        </p:nvPicPr>
        <p:blipFill>
          <a:blip r:embed="rId3">
            <a:alphaModFix/>
          </a:blip>
          <a:stretch>
            <a:fillRect/>
          </a:stretch>
        </p:blipFill>
        <p:spPr>
          <a:xfrm>
            <a:off x="788838" y="2475188"/>
            <a:ext cx="5076825" cy="2314575"/>
          </a:xfrm>
          <a:prstGeom prst="rect">
            <a:avLst/>
          </a:prstGeom>
          <a:noFill/>
          <a:ln>
            <a:noFill/>
          </a:ln>
        </p:spPr>
      </p:pic>
      <p:sp>
        <p:nvSpPr>
          <p:cNvPr id="196" name="Google Shape;196;g211d55e8f25_1_138"/>
          <p:cNvSpPr txBox="1"/>
          <p:nvPr/>
        </p:nvSpPr>
        <p:spPr>
          <a:xfrm>
            <a:off x="6552750" y="2710300"/>
            <a:ext cx="2208000" cy="498000"/>
          </a:xfrm>
          <a:prstGeom prst="rect">
            <a:avLst/>
          </a:prstGeom>
          <a:gradFill>
            <a:gsLst>
              <a:gs pos="0">
                <a:srgbClr val="FFF6DB"/>
              </a:gs>
              <a:gs pos="100000">
                <a:srgbClr val="FAD15C"/>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Complexity Control</a:t>
            </a:r>
            <a:endParaRPr sz="1800">
              <a:solidFill>
                <a:schemeClr val="accent3"/>
              </a:solidFill>
              <a:latin typeface="Proxima Nova"/>
              <a:ea typeface="Proxima Nova"/>
              <a:cs typeface="Proxima Nova"/>
              <a:sym typeface="Proxima Nova"/>
            </a:endParaRPr>
          </a:p>
        </p:txBody>
      </p:sp>
      <p:sp>
        <p:nvSpPr>
          <p:cNvPr id="197" name="Google Shape;197;g211d55e8f25_1_138"/>
          <p:cNvSpPr txBox="1"/>
          <p:nvPr/>
        </p:nvSpPr>
        <p:spPr>
          <a:xfrm>
            <a:off x="6769200" y="3473338"/>
            <a:ext cx="1775100" cy="461700"/>
          </a:xfrm>
          <a:prstGeom prst="rect">
            <a:avLst/>
          </a:prstGeom>
          <a:gradFill>
            <a:gsLst>
              <a:gs pos="0">
                <a:srgbClr val="FFF6DB"/>
              </a:gs>
              <a:gs pos="100000">
                <a:srgbClr val="FAD1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Randomness</a:t>
            </a:r>
            <a:endParaRPr sz="1800">
              <a:solidFill>
                <a:schemeClr val="accent3"/>
              </a:solidFill>
              <a:latin typeface="Proxima Nova"/>
              <a:ea typeface="Proxima Nova"/>
              <a:cs typeface="Proxima Nova"/>
              <a:sym typeface="Proxima Nova"/>
            </a:endParaRPr>
          </a:p>
        </p:txBody>
      </p:sp>
      <p:sp>
        <p:nvSpPr>
          <p:cNvPr id="198" name="Google Shape;198;g211d55e8f25_1_138"/>
          <p:cNvSpPr txBox="1"/>
          <p:nvPr/>
        </p:nvSpPr>
        <p:spPr>
          <a:xfrm>
            <a:off x="6769200" y="4200100"/>
            <a:ext cx="1775100" cy="461700"/>
          </a:xfrm>
          <a:prstGeom prst="rect">
            <a:avLst/>
          </a:prstGeom>
          <a:gradFill>
            <a:gsLst>
              <a:gs pos="0">
                <a:srgbClr val="FFF6DB"/>
              </a:gs>
              <a:gs pos="100000">
                <a:srgbClr val="FAD1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Regularization</a:t>
            </a:r>
            <a:endParaRPr sz="1800">
              <a:solidFill>
                <a:schemeClr val="accent3"/>
              </a:solidFill>
              <a:latin typeface="Proxima Nova"/>
              <a:ea typeface="Proxima Nova"/>
              <a:cs typeface="Proxima Nova"/>
              <a:sym typeface="Proxima Nova"/>
            </a:endParaRPr>
          </a:p>
        </p:txBody>
      </p:sp>
      <p:sp>
        <p:nvSpPr>
          <p:cNvPr id="199" name="Google Shape;199;g211d55e8f25_1_138"/>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11d55e8f25_1_128"/>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Final Results</a:t>
            </a:r>
            <a:r>
              <a:rPr b="1" lang="en-GB" sz="2400">
                <a:solidFill>
                  <a:srgbClr val="F8AC57"/>
                </a:solidFill>
                <a:latin typeface="Roboto"/>
                <a:ea typeface="Roboto"/>
                <a:cs typeface="Roboto"/>
                <a:sym typeface="Roboto"/>
              </a:rPr>
              <a:t>:</a:t>
            </a:r>
            <a:endParaRPr/>
          </a:p>
        </p:txBody>
      </p:sp>
      <p:sp>
        <p:nvSpPr>
          <p:cNvPr id="205" name="Google Shape;205;g211d55e8f25_1_128"/>
          <p:cNvSpPr txBox="1"/>
          <p:nvPr/>
        </p:nvSpPr>
        <p:spPr>
          <a:xfrm>
            <a:off x="281075" y="619050"/>
            <a:ext cx="8659200" cy="37452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Proxima Nova"/>
              <a:buChar char="❖"/>
            </a:pPr>
            <a:r>
              <a:rPr lang="en-GB" sz="1700">
                <a:solidFill>
                  <a:schemeClr val="dk1"/>
                </a:solidFill>
                <a:latin typeface="Proxima Nova"/>
                <a:ea typeface="Proxima Nova"/>
                <a:cs typeface="Proxima Nova"/>
                <a:sym typeface="Proxima Nova"/>
              </a:rPr>
              <a:t>Train Accuracy: 0.9939</a:t>
            </a:r>
            <a:endParaRPr sz="1700">
              <a:solidFill>
                <a:schemeClr val="dk1"/>
              </a:solidFill>
              <a:latin typeface="Proxima Nova"/>
              <a:ea typeface="Proxima Nova"/>
              <a:cs typeface="Proxima Nova"/>
              <a:sym typeface="Proxima Nova"/>
            </a:endParaRPr>
          </a:p>
          <a:p>
            <a:pPr indent="-336550" lvl="0" marL="457200" rtl="0" algn="l">
              <a:lnSpc>
                <a:spcPct val="100000"/>
              </a:lnSpc>
              <a:spcBef>
                <a:spcPts val="0"/>
              </a:spcBef>
              <a:spcAft>
                <a:spcPts val="0"/>
              </a:spcAft>
              <a:buClr>
                <a:schemeClr val="dk1"/>
              </a:buClr>
              <a:buSzPts val="1700"/>
              <a:buFont typeface="Proxima Nova"/>
              <a:buChar char="❖"/>
            </a:pPr>
            <a:r>
              <a:rPr lang="en-GB" sz="1700">
                <a:solidFill>
                  <a:schemeClr val="dk1"/>
                </a:solidFill>
                <a:highlight>
                  <a:srgbClr val="FCE5CD"/>
                </a:highlight>
                <a:latin typeface="Proxima Nova"/>
                <a:ea typeface="Proxima Nova"/>
                <a:cs typeface="Proxima Nova"/>
                <a:sym typeface="Proxima Nova"/>
              </a:rPr>
              <a:t>Test Accuracy: 0.6219</a:t>
            </a:r>
            <a:endParaRPr sz="1700">
              <a:solidFill>
                <a:schemeClr val="dk1"/>
              </a:solidFill>
              <a:highlight>
                <a:srgbClr val="FCE5CD"/>
              </a:highlight>
              <a:latin typeface="Proxima Nova"/>
              <a:ea typeface="Proxima Nova"/>
              <a:cs typeface="Proxima Nova"/>
              <a:sym typeface="Proxima Nova"/>
            </a:endParaRPr>
          </a:p>
          <a:p>
            <a:pPr indent="-336550" lvl="0" marL="457200" rtl="0" algn="l">
              <a:lnSpc>
                <a:spcPct val="100000"/>
              </a:lnSpc>
              <a:spcBef>
                <a:spcPts val="0"/>
              </a:spcBef>
              <a:spcAft>
                <a:spcPts val="0"/>
              </a:spcAft>
              <a:buClr>
                <a:schemeClr val="dk1"/>
              </a:buClr>
              <a:buSzPts val="1700"/>
              <a:buFont typeface="Proxima Nova"/>
              <a:buChar char="❖"/>
            </a:pPr>
            <a:r>
              <a:rPr lang="en-GB" sz="1700">
                <a:solidFill>
                  <a:schemeClr val="dk1"/>
                </a:solidFill>
                <a:latin typeface="Proxima Nova"/>
                <a:ea typeface="Proxima Nova"/>
                <a:cs typeface="Proxima Nova"/>
                <a:sym typeface="Proxima Nova"/>
              </a:rPr>
              <a:t>F1 Score: 0.5867</a:t>
            </a:r>
            <a:endParaRPr sz="1700">
              <a:solidFill>
                <a:schemeClr val="dk1"/>
              </a:solidFill>
              <a:latin typeface="Proxima Nova"/>
              <a:ea typeface="Proxima Nova"/>
              <a:cs typeface="Proxima Nova"/>
              <a:sym typeface="Proxima Nova"/>
            </a:endParaRPr>
          </a:p>
          <a:p>
            <a:pPr indent="-336550" lvl="0" marL="457200" rtl="0" algn="l">
              <a:lnSpc>
                <a:spcPct val="100000"/>
              </a:lnSpc>
              <a:spcBef>
                <a:spcPts val="0"/>
              </a:spcBef>
              <a:spcAft>
                <a:spcPts val="0"/>
              </a:spcAft>
              <a:buClr>
                <a:schemeClr val="dk1"/>
              </a:buClr>
              <a:buSzPts val="1700"/>
              <a:buFont typeface="Proxima Nova"/>
              <a:buChar char="❖"/>
            </a:pPr>
            <a:r>
              <a:rPr lang="en-GB" sz="1700">
                <a:solidFill>
                  <a:schemeClr val="dk1"/>
                </a:solidFill>
                <a:latin typeface="Proxima Nova"/>
                <a:ea typeface="Proxima Nova"/>
                <a:cs typeface="Proxima Nova"/>
                <a:sym typeface="Proxima Nova"/>
              </a:rPr>
              <a:t>ROC AUC: 0.6192</a:t>
            </a:r>
            <a:endParaRPr sz="1700">
              <a:solidFill>
                <a:schemeClr val="dk1"/>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206" name="Google Shape;206;g211d55e8f25_1_128"/>
          <p:cNvPicPr preferRelativeResize="0"/>
          <p:nvPr/>
        </p:nvPicPr>
        <p:blipFill>
          <a:blip r:embed="rId3">
            <a:alphaModFix/>
          </a:blip>
          <a:stretch>
            <a:fillRect/>
          </a:stretch>
        </p:blipFill>
        <p:spPr>
          <a:xfrm>
            <a:off x="120138" y="1954375"/>
            <a:ext cx="8796024" cy="2362150"/>
          </a:xfrm>
          <a:prstGeom prst="rect">
            <a:avLst/>
          </a:prstGeom>
          <a:noFill/>
          <a:ln>
            <a:noFill/>
          </a:ln>
        </p:spPr>
      </p:pic>
      <p:sp>
        <p:nvSpPr>
          <p:cNvPr id="207" name="Google Shape;207;g211d55e8f25_1_128"/>
          <p:cNvSpPr txBox="1"/>
          <p:nvPr/>
        </p:nvSpPr>
        <p:spPr>
          <a:xfrm>
            <a:off x="281075" y="4199900"/>
            <a:ext cx="865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Multiple measurement analysis of resting-state fMRI for ADHD classification in adolescent brain from the ABCD study - Wang et al, 2023</a:t>
            </a:r>
            <a:endParaRPr sz="1100"/>
          </a:p>
        </p:txBody>
      </p:sp>
      <p:sp>
        <p:nvSpPr>
          <p:cNvPr id="208" name="Google Shape;208;g211d55e8f25_1_128"/>
          <p:cNvSpPr/>
          <p:nvPr/>
        </p:nvSpPr>
        <p:spPr>
          <a:xfrm>
            <a:off x="241650" y="4553900"/>
            <a:ext cx="8659200" cy="2274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9" name="Google Shape;209;g211d55e8f25_1_128"/>
          <p:cNvSpPr txBox="1"/>
          <p:nvPr/>
        </p:nvSpPr>
        <p:spPr>
          <a:xfrm>
            <a:off x="221075" y="4476500"/>
            <a:ext cx="871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Proxima Nova"/>
                <a:ea typeface="Proxima Nova"/>
                <a:cs typeface="Proxima Nova"/>
                <a:sym typeface="Proxima Nova"/>
              </a:rPr>
              <a:t>0.6219                0.619		  820			                   XGBoost	        ADHD-200	               Ours</a:t>
            </a:r>
            <a:endParaRPr sz="1300">
              <a:solidFill>
                <a:schemeClr val="dk1"/>
              </a:solidFill>
              <a:latin typeface="Proxima Nova"/>
              <a:ea typeface="Proxima Nova"/>
              <a:cs typeface="Proxima Nova"/>
              <a:sym typeface="Proxima Nova"/>
            </a:endParaRPr>
          </a:p>
        </p:txBody>
      </p:sp>
      <p:pic>
        <p:nvPicPr>
          <p:cNvPr id="210" name="Google Shape;210;g211d55e8f25_1_128"/>
          <p:cNvPicPr preferRelativeResize="0"/>
          <p:nvPr/>
        </p:nvPicPr>
        <p:blipFill rotWithShape="1">
          <a:blip r:embed="rId4">
            <a:alphaModFix/>
          </a:blip>
          <a:srcRect b="3044" l="0" r="0" t="0"/>
          <a:stretch/>
        </p:blipFill>
        <p:spPr>
          <a:xfrm>
            <a:off x="5164275" y="311525"/>
            <a:ext cx="3483073" cy="1729450"/>
          </a:xfrm>
          <a:prstGeom prst="rect">
            <a:avLst/>
          </a:prstGeom>
          <a:noFill/>
          <a:ln cap="flat" cmpd="sng" w="9525">
            <a:solidFill>
              <a:srgbClr val="F8AC57"/>
            </a:solidFill>
            <a:prstDash val="solid"/>
            <a:round/>
            <a:headEnd len="sm" w="sm" type="none"/>
            <a:tailEnd len="sm" w="sm" type="none"/>
          </a:ln>
        </p:spPr>
      </p:pic>
      <p:sp>
        <p:nvSpPr>
          <p:cNvPr id="211" name="Google Shape;211;g211d55e8f25_1_128"/>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
        <p:nvSpPr>
          <p:cNvPr id="212" name="Google Shape;212;g211d55e8f25_1_128"/>
          <p:cNvSpPr/>
          <p:nvPr/>
        </p:nvSpPr>
        <p:spPr>
          <a:xfrm>
            <a:off x="7632975" y="2420250"/>
            <a:ext cx="368100" cy="142800"/>
          </a:xfrm>
          <a:prstGeom prst="rect">
            <a:avLst/>
          </a:prstGeom>
          <a:solidFill>
            <a:srgbClr val="E4E4E4"/>
          </a:solidFill>
          <a:ln cap="flat" cmpd="sng" w="9525">
            <a:solidFill>
              <a:srgbClr val="E4E4E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3" name="Google Shape;213;g211d55e8f25_1_128"/>
          <p:cNvSpPr txBox="1"/>
          <p:nvPr/>
        </p:nvSpPr>
        <p:spPr>
          <a:xfrm>
            <a:off x="7589675" y="2331800"/>
            <a:ext cx="1014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010101"/>
                </a:solidFill>
                <a:latin typeface="Montserrat SemiBold"/>
                <a:ea typeface="Montserrat SemiBold"/>
                <a:cs typeface="Montserrat SemiBold"/>
                <a:sym typeface="Montserrat SemiBold"/>
              </a:rPr>
              <a:t>Wang et al.</a:t>
            </a:r>
            <a:endParaRPr sz="900">
              <a:solidFill>
                <a:srgbClr val="010101"/>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11d55e8f25_1_159"/>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Final Results:</a:t>
            </a:r>
            <a:endParaRPr/>
          </a:p>
        </p:txBody>
      </p:sp>
      <p:grpSp>
        <p:nvGrpSpPr>
          <p:cNvPr id="219" name="Google Shape;219;g211d55e8f25_1_159"/>
          <p:cNvGrpSpPr/>
          <p:nvPr/>
        </p:nvGrpSpPr>
        <p:grpSpPr>
          <a:xfrm>
            <a:off x="80325" y="489600"/>
            <a:ext cx="5003125" cy="4364600"/>
            <a:chOff x="80325" y="642000"/>
            <a:chExt cx="5003125" cy="4364600"/>
          </a:xfrm>
        </p:grpSpPr>
        <p:pic>
          <p:nvPicPr>
            <p:cNvPr id="220" name="Google Shape;220;g211d55e8f25_1_159"/>
            <p:cNvPicPr preferRelativeResize="0"/>
            <p:nvPr/>
          </p:nvPicPr>
          <p:blipFill>
            <a:blip r:embed="rId3">
              <a:alphaModFix/>
            </a:blip>
            <a:stretch>
              <a:fillRect/>
            </a:stretch>
          </p:blipFill>
          <p:spPr>
            <a:xfrm>
              <a:off x="238625" y="844199"/>
              <a:ext cx="4844825" cy="3685800"/>
            </a:xfrm>
            <a:prstGeom prst="rect">
              <a:avLst/>
            </a:prstGeom>
            <a:noFill/>
            <a:ln>
              <a:noFill/>
            </a:ln>
          </p:spPr>
        </p:pic>
        <p:sp>
          <p:nvSpPr>
            <p:cNvPr id="221" name="Google Shape;221;g211d55e8f25_1_159"/>
            <p:cNvSpPr txBox="1"/>
            <p:nvPr/>
          </p:nvSpPr>
          <p:spPr>
            <a:xfrm>
              <a:off x="365425" y="3187850"/>
              <a:ext cx="411300" cy="43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P</a:t>
              </a:r>
              <a:endParaRPr sz="1600">
                <a:solidFill>
                  <a:schemeClr val="accent3"/>
                </a:solidFill>
                <a:latin typeface="Proxima Nova"/>
                <a:ea typeface="Proxima Nova"/>
                <a:cs typeface="Proxima Nova"/>
                <a:sym typeface="Proxima Nova"/>
              </a:endParaRPr>
            </a:p>
          </p:txBody>
        </p:sp>
        <p:sp>
          <p:nvSpPr>
            <p:cNvPr id="222" name="Google Shape;222;g211d55e8f25_1_159"/>
            <p:cNvSpPr txBox="1"/>
            <p:nvPr/>
          </p:nvSpPr>
          <p:spPr>
            <a:xfrm>
              <a:off x="3765000" y="4217000"/>
              <a:ext cx="411300" cy="43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P</a:t>
              </a:r>
              <a:endParaRPr sz="1600">
                <a:solidFill>
                  <a:schemeClr val="accent3"/>
                </a:solidFill>
                <a:latin typeface="Proxima Nova"/>
                <a:ea typeface="Proxima Nova"/>
                <a:cs typeface="Proxima Nova"/>
                <a:sym typeface="Proxima Nova"/>
              </a:endParaRPr>
            </a:p>
          </p:txBody>
        </p:sp>
        <p:sp>
          <p:nvSpPr>
            <p:cNvPr id="223" name="Google Shape;223;g211d55e8f25_1_159"/>
            <p:cNvSpPr txBox="1"/>
            <p:nvPr/>
          </p:nvSpPr>
          <p:spPr>
            <a:xfrm>
              <a:off x="1676875" y="4217000"/>
              <a:ext cx="411300" cy="43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N</a:t>
              </a:r>
              <a:endParaRPr sz="1600">
                <a:solidFill>
                  <a:schemeClr val="accent3"/>
                </a:solidFill>
                <a:latin typeface="Proxima Nova"/>
                <a:ea typeface="Proxima Nova"/>
                <a:cs typeface="Proxima Nova"/>
                <a:sym typeface="Proxima Nova"/>
              </a:endParaRPr>
            </a:p>
          </p:txBody>
        </p:sp>
        <p:sp>
          <p:nvSpPr>
            <p:cNvPr id="224" name="Google Shape;224;g211d55e8f25_1_159"/>
            <p:cNvSpPr txBox="1"/>
            <p:nvPr/>
          </p:nvSpPr>
          <p:spPr>
            <a:xfrm>
              <a:off x="1103200" y="4573700"/>
              <a:ext cx="3624300" cy="43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Predicted Label</a:t>
              </a:r>
              <a:endParaRPr sz="1600">
                <a:solidFill>
                  <a:schemeClr val="accent3"/>
                </a:solidFill>
                <a:latin typeface="Proxima Nova"/>
                <a:ea typeface="Proxima Nova"/>
                <a:cs typeface="Proxima Nova"/>
                <a:sym typeface="Proxima Nova"/>
              </a:endParaRPr>
            </a:p>
          </p:txBody>
        </p:sp>
        <p:sp>
          <p:nvSpPr>
            <p:cNvPr id="225" name="Google Shape;225;g211d55e8f25_1_159"/>
            <p:cNvSpPr/>
            <p:nvPr/>
          </p:nvSpPr>
          <p:spPr>
            <a:xfrm>
              <a:off x="2508550" y="4343825"/>
              <a:ext cx="8781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6" name="Google Shape;226;g211d55e8f25_1_159"/>
            <p:cNvSpPr txBox="1"/>
            <p:nvPr/>
          </p:nvSpPr>
          <p:spPr>
            <a:xfrm>
              <a:off x="1103200" y="642000"/>
              <a:ext cx="3624300" cy="368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Confusion Matrix</a:t>
              </a:r>
              <a:endParaRPr sz="1600">
                <a:solidFill>
                  <a:schemeClr val="accent3"/>
                </a:solidFill>
                <a:latin typeface="Proxima Nova"/>
                <a:ea typeface="Proxima Nova"/>
                <a:cs typeface="Proxima Nova"/>
                <a:sym typeface="Proxima Nova"/>
              </a:endParaRPr>
            </a:p>
          </p:txBody>
        </p:sp>
        <p:sp>
          <p:nvSpPr>
            <p:cNvPr id="227" name="Google Shape;227;g211d55e8f25_1_159"/>
            <p:cNvSpPr txBox="1"/>
            <p:nvPr/>
          </p:nvSpPr>
          <p:spPr>
            <a:xfrm>
              <a:off x="365425" y="1630950"/>
              <a:ext cx="411300" cy="43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N</a:t>
              </a:r>
              <a:endParaRPr sz="1600">
                <a:solidFill>
                  <a:schemeClr val="accent3"/>
                </a:solidFill>
                <a:latin typeface="Proxima Nova"/>
                <a:ea typeface="Proxima Nova"/>
                <a:cs typeface="Proxima Nova"/>
                <a:sym typeface="Proxima Nova"/>
              </a:endParaRPr>
            </a:p>
          </p:txBody>
        </p:sp>
        <p:sp>
          <p:nvSpPr>
            <p:cNvPr id="228" name="Google Shape;228;g211d55e8f25_1_159"/>
            <p:cNvSpPr/>
            <p:nvPr/>
          </p:nvSpPr>
          <p:spPr>
            <a:xfrm>
              <a:off x="843825" y="1055550"/>
              <a:ext cx="4167300" cy="3116700"/>
            </a:xfrm>
            <a:prstGeom prst="rect">
              <a:avLst/>
            </a:prstGeom>
            <a:noFill/>
            <a:ln cap="flat" cmpd="sng" w="9525">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9" name="Google Shape;229;g211d55e8f25_1_159"/>
            <p:cNvSpPr txBox="1"/>
            <p:nvPr/>
          </p:nvSpPr>
          <p:spPr>
            <a:xfrm rot="-5400000">
              <a:off x="-1547775" y="2533925"/>
              <a:ext cx="3624300" cy="368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True Label</a:t>
              </a:r>
              <a:endParaRPr sz="1600">
                <a:solidFill>
                  <a:schemeClr val="accent3"/>
                </a:solidFill>
                <a:latin typeface="Proxima Nova"/>
                <a:ea typeface="Proxima Nova"/>
                <a:cs typeface="Proxima Nova"/>
                <a:sym typeface="Proxima Nova"/>
              </a:endParaRPr>
            </a:p>
          </p:txBody>
        </p:sp>
        <p:sp>
          <p:nvSpPr>
            <p:cNvPr id="230" name="Google Shape;230;g211d55e8f25_1_159"/>
            <p:cNvSpPr txBox="1"/>
            <p:nvPr/>
          </p:nvSpPr>
          <p:spPr>
            <a:xfrm>
              <a:off x="1573975" y="1663350"/>
              <a:ext cx="617100" cy="368100"/>
            </a:xfrm>
            <a:prstGeom prst="rect">
              <a:avLst/>
            </a:prstGeom>
            <a:solidFill>
              <a:srgbClr val="1132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Proxima Nova"/>
                  <a:ea typeface="Proxima Nova"/>
                  <a:cs typeface="Proxima Nova"/>
                  <a:sym typeface="Proxima Nova"/>
                </a:rPr>
                <a:t>58</a:t>
              </a:r>
              <a:endParaRPr sz="1800">
                <a:solidFill>
                  <a:schemeClr val="lt1"/>
                </a:solidFill>
                <a:latin typeface="Proxima Nova"/>
                <a:ea typeface="Proxima Nova"/>
                <a:cs typeface="Proxima Nova"/>
                <a:sym typeface="Proxima Nova"/>
              </a:endParaRPr>
            </a:p>
          </p:txBody>
        </p:sp>
        <p:sp>
          <p:nvSpPr>
            <p:cNvPr id="231" name="Google Shape;231;g211d55e8f25_1_159"/>
            <p:cNvSpPr txBox="1"/>
            <p:nvPr/>
          </p:nvSpPr>
          <p:spPr>
            <a:xfrm>
              <a:off x="3662100" y="3220250"/>
              <a:ext cx="617100" cy="368100"/>
            </a:xfrm>
            <a:prstGeom prst="rect">
              <a:avLst/>
            </a:prstGeom>
            <a:solidFill>
              <a:srgbClr val="7AB3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Proxima Nova"/>
                  <a:ea typeface="Proxima Nova"/>
                  <a:cs typeface="Proxima Nova"/>
                  <a:sym typeface="Proxima Nova"/>
                </a:rPr>
                <a:t>44</a:t>
              </a:r>
              <a:endParaRPr sz="1800">
                <a:solidFill>
                  <a:schemeClr val="lt1"/>
                </a:solidFill>
                <a:latin typeface="Proxima Nova"/>
                <a:ea typeface="Proxima Nova"/>
                <a:cs typeface="Proxima Nova"/>
                <a:sym typeface="Proxima Nova"/>
              </a:endParaRPr>
            </a:p>
          </p:txBody>
        </p:sp>
        <p:sp>
          <p:nvSpPr>
            <p:cNvPr id="232" name="Google Shape;232;g211d55e8f25_1_159"/>
            <p:cNvSpPr txBox="1"/>
            <p:nvPr/>
          </p:nvSpPr>
          <p:spPr>
            <a:xfrm>
              <a:off x="1573975" y="3220250"/>
              <a:ext cx="617100" cy="368100"/>
            </a:xfrm>
            <a:prstGeom prst="rect">
              <a:avLst/>
            </a:prstGeom>
            <a:solidFill>
              <a:srgbClr val="F7FBFF"/>
            </a:solidFill>
            <a:ln cap="flat" cmpd="sng" w="9525">
              <a:solidFill>
                <a:srgbClr val="F7FB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31</a:t>
              </a:r>
              <a:endParaRPr sz="1800">
                <a:solidFill>
                  <a:schemeClr val="accent3"/>
                </a:solidFill>
                <a:latin typeface="Proxima Nova"/>
                <a:ea typeface="Proxima Nova"/>
                <a:cs typeface="Proxima Nova"/>
                <a:sym typeface="Proxima Nova"/>
              </a:endParaRPr>
            </a:p>
          </p:txBody>
        </p:sp>
        <p:sp>
          <p:nvSpPr>
            <p:cNvPr id="233" name="Google Shape;233;g211d55e8f25_1_159"/>
            <p:cNvSpPr txBox="1"/>
            <p:nvPr/>
          </p:nvSpPr>
          <p:spPr>
            <a:xfrm>
              <a:off x="3662100" y="1663350"/>
              <a:ext cx="617100" cy="368100"/>
            </a:xfrm>
            <a:prstGeom prst="rect">
              <a:avLst/>
            </a:prstGeom>
            <a:solidFill>
              <a:srgbClr val="F7FBFF"/>
            </a:solidFill>
            <a:ln cap="flat" cmpd="sng" w="9525">
              <a:solidFill>
                <a:srgbClr val="F7FB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31</a:t>
              </a:r>
              <a:endParaRPr sz="1800">
                <a:solidFill>
                  <a:schemeClr val="accent3"/>
                </a:solidFill>
                <a:latin typeface="Proxima Nova"/>
                <a:ea typeface="Proxima Nova"/>
                <a:cs typeface="Proxima Nova"/>
                <a:sym typeface="Proxima Nova"/>
              </a:endParaRPr>
            </a:p>
          </p:txBody>
        </p:sp>
      </p:grpSp>
      <p:sp>
        <p:nvSpPr>
          <p:cNvPr id="234" name="Google Shape;234;g211d55e8f25_1_159"/>
          <p:cNvSpPr txBox="1"/>
          <p:nvPr/>
        </p:nvSpPr>
        <p:spPr>
          <a:xfrm>
            <a:off x="5403275" y="924350"/>
            <a:ext cx="3589200" cy="28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Despite having reduced both Type I and Type II errors, we can conclude that with an accuracy of 0.6219, there is significant room for improvement in ADHD diagnosis based on classification models.</a:t>
            </a:r>
            <a:endParaRPr sz="1800">
              <a:solidFill>
                <a:schemeClr val="accent3"/>
              </a:solidFill>
              <a:latin typeface="Proxima Nova"/>
              <a:ea typeface="Proxima Nova"/>
              <a:cs typeface="Proxima Nova"/>
              <a:sym typeface="Proxima Nova"/>
            </a:endParaRPr>
          </a:p>
        </p:txBody>
      </p:sp>
      <p:pic>
        <p:nvPicPr>
          <p:cNvPr id="235" name="Google Shape;235;g211d55e8f25_1_159"/>
          <p:cNvPicPr preferRelativeResize="0"/>
          <p:nvPr/>
        </p:nvPicPr>
        <p:blipFill>
          <a:blip r:embed="rId4">
            <a:alphaModFix/>
          </a:blip>
          <a:stretch>
            <a:fillRect/>
          </a:stretch>
        </p:blipFill>
        <p:spPr>
          <a:xfrm>
            <a:off x="6677252" y="2850175"/>
            <a:ext cx="1983174" cy="1890626"/>
          </a:xfrm>
          <a:prstGeom prst="rect">
            <a:avLst/>
          </a:prstGeom>
          <a:noFill/>
          <a:ln>
            <a:noFill/>
          </a:ln>
        </p:spPr>
      </p:pic>
      <p:sp>
        <p:nvSpPr>
          <p:cNvPr id="236" name="Google Shape;236;g211d55e8f25_1_159"/>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11d19f4869_4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2" name="Google Shape;242;g211d19f4869_4_0"/>
          <p:cNvPicPr preferRelativeResize="0"/>
          <p:nvPr/>
        </p:nvPicPr>
        <p:blipFill>
          <a:blip r:embed="rId3">
            <a:alphaModFix/>
          </a:blip>
          <a:stretch>
            <a:fillRect/>
          </a:stretch>
        </p:blipFill>
        <p:spPr>
          <a:xfrm>
            <a:off x="160000" y="678550"/>
            <a:ext cx="8824001" cy="4245149"/>
          </a:xfrm>
          <a:prstGeom prst="rect">
            <a:avLst/>
          </a:prstGeom>
          <a:noFill/>
          <a:ln>
            <a:noFill/>
          </a:ln>
        </p:spPr>
      </p:pic>
      <p:sp>
        <p:nvSpPr>
          <p:cNvPr id="243" name="Google Shape;243;g211d19f4869_4_0"/>
          <p:cNvSpPr/>
          <p:nvPr/>
        </p:nvSpPr>
        <p:spPr>
          <a:xfrm>
            <a:off x="714375" y="2078850"/>
            <a:ext cx="3354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4" name="Google Shape;244;g211d19f4869_4_0"/>
          <p:cNvSpPr txBox="1"/>
          <p:nvPr/>
        </p:nvSpPr>
        <p:spPr>
          <a:xfrm>
            <a:off x="1861550" y="1050525"/>
            <a:ext cx="988800" cy="2118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45" name="Google Shape;245;g211d19f4869_4_0"/>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Top 20 </a:t>
            </a:r>
            <a:r>
              <a:rPr b="1" lang="en-GB" sz="2400">
                <a:solidFill>
                  <a:srgbClr val="F8AC57"/>
                </a:solidFill>
                <a:latin typeface="Roboto"/>
                <a:ea typeface="Roboto"/>
                <a:cs typeface="Roboto"/>
                <a:sym typeface="Roboto"/>
              </a:rPr>
              <a:t>Feature Importance &amp; Connectivity Networks ROIs:</a:t>
            </a:r>
            <a:endParaRPr/>
          </a:p>
        </p:txBody>
      </p:sp>
      <p:sp>
        <p:nvSpPr>
          <p:cNvPr id="246" name="Google Shape;246;g211d19f4869_4_0"/>
          <p:cNvSpPr txBox="1"/>
          <p:nvPr/>
        </p:nvSpPr>
        <p:spPr>
          <a:xfrm>
            <a:off x="1116825" y="2052300"/>
            <a:ext cx="744600" cy="2118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47" name="Google Shape;247;g211d19f4869_4_0"/>
          <p:cNvSpPr txBox="1"/>
          <p:nvPr/>
        </p:nvSpPr>
        <p:spPr>
          <a:xfrm>
            <a:off x="1116825" y="3841050"/>
            <a:ext cx="714900" cy="2118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48" name="Google Shape;248;g211d19f4869_4_0"/>
          <p:cNvSpPr/>
          <p:nvPr/>
        </p:nvSpPr>
        <p:spPr>
          <a:xfrm>
            <a:off x="683600" y="3867600"/>
            <a:ext cx="3354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9" name="Google Shape;249;g211d19f4869_4_0"/>
          <p:cNvSpPr/>
          <p:nvPr/>
        </p:nvSpPr>
        <p:spPr>
          <a:xfrm>
            <a:off x="390525" y="1919850"/>
            <a:ext cx="3786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0" name="Google Shape;250;g211d19f4869_4_0"/>
          <p:cNvSpPr txBox="1"/>
          <p:nvPr/>
        </p:nvSpPr>
        <p:spPr>
          <a:xfrm>
            <a:off x="793750" y="1893300"/>
            <a:ext cx="903600" cy="2118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51" name="Google Shape;251;g211d19f4869_4_0"/>
          <p:cNvSpPr txBox="1"/>
          <p:nvPr/>
        </p:nvSpPr>
        <p:spPr>
          <a:xfrm>
            <a:off x="1918075" y="3193600"/>
            <a:ext cx="932400" cy="2118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52" name="Google Shape;252;g211d19f4869_4_0"/>
          <p:cNvSpPr txBox="1"/>
          <p:nvPr/>
        </p:nvSpPr>
        <p:spPr>
          <a:xfrm>
            <a:off x="1861550" y="2413050"/>
            <a:ext cx="988800" cy="1587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53" name="Google Shape;253;g211d19f4869_4_0"/>
          <p:cNvSpPr/>
          <p:nvPr/>
        </p:nvSpPr>
        <p:spPr>
          <a:xfrm>
            <a:off x="793750" y="2386500"/>
            <a:ext cx="3354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4" name="Google Shape;254;g211d19f4869_4_0"/>
          <p:cNvSpPr/>
          <p:nvPr/>
        </p:nvSpPr>
        <p:spPr>
          <a:xfrm>
            <a:off x="683600" y="3220150"/>
            <a:ext cx="3354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5" name="Google Shape;255;g211d19f4869_4_0"/>
          <p:cNvSpPr/>
          <p:nvPr/>
        </p:nvSpPr>
        <p:spPr>
          <a:xfrm>
            <a:off x="188800" y="1077075"/>
            <a:ext cx="3786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6" name="Google Shape;256;g211d19f4869_4_0"/>
          <p:cNvSpPr txBox="1"/>
          <p:nvPr/>
        </p:nvSpPr>
        <p:spPr>
          <a:xfrm>
            <a:off x="1861550" y="2574525"/>
            <a:ext cx="988800" cy="158700"/>
          </a:xfrm>
          <a:prstGeom prst="rect">
            <a:avLst/>
          </a:prstGeom>
          <a:noFill/>
          <a:ln cap="flat" cmpd="sng" w="9525">
            <a:solidFill>
              <a:srgbClr val="F8AC5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57" name="Google Shape;257;g211d19f4869_4_0"/>
          <p:cNvSpPr/>
          <p:nvPr/>
        </p:nvSpPr>
        <p:spPr>
          <a:xfrm>
            <a:off x="640400" y="2570000"/>
            <a:ext cx="378600" cy="158700"/>
          </a:xfrm>
          <a:prstGeom prst="rightArrow">
            <a:avLst>
              <a:gd fmla="val 50000" name="adj1"/>
              <a:gd fmla="val 50000" name="adj2"/>
            </a:avLst>
          </a:prstGeom>
          <a:solidFill>
            <a:srgbClr val="F8AC57"/>
          </a:solidFill>
          <a:ln cap="flat" cmpd="sng" w="9525">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8" name="Google Shape;258;g211d19f4869_4_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11d55e8f25_1_133"/>
          <p:cNvSpPr txBox="1"/>
          <p:nvPr/>
        </p:nvSpPr>
        <p:spPr>
          <a:xfrm>
            <a:off x="241650" y="649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Other possible approaches:</a:t>
            </a:r>
            <a:endParaRPr/>
          </a:p>
        </p:txBody>
      </p:sp>
      <p:sp>
        <p:nvSpPr>
          <p:cNvPr id="264" name="Google Shape;264;g211d55e8f25_1_133"/>
          <p:cNvSpPr txBox="1"/>
          <p:nvPr/>
        </p:nvSpPr>
        <p:spPr>
          <a:xfrm>
            <a:off x="1338475" y="2419475"/>
            <a:ext cx="2078700" cy="55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Other features</a:t>
            </a:r>
            <a:endParaRPr sz="1800">
              <a:solidFill>
                <a:schemeClr val="accent3"/>
              </a:solidFill>
              <a:latin typeface="Proxima Nova"/>
              <a:ea typeface="Proxima Nova"/>
              <a:cs typeface="Proxima Nova"/>
              <a:sym typeface="Proxima Nova"/>
            </a:endParaRPr>
          </a:p>
        </p:txBody>
      </p:sp>
      <p:pic>
        <p:nvPicPr>
          <p:cNvPr id="265" name="Google Shape;265;g211d55e8f25_1_133"/>
          <p:cNvPicPr preferRelativeResize="0"/>
          <p:nvPr/>
        </p:nvPicPr>
        <p:blipFill>
          <a:blip r:embed="rId3">
            <a:alphaModFix/>
          </a:blip>
          <a:stretch>
            <a:fillRect/>
          </a:stretch>
        </p:blipFill>
        <p:spPr>
          <a:xfrm>
            <a:off x="579712" y="619050"/>
            <a:ext cx="3596226" cy="1800425"/>
          </a:xfrm>
          <a:prstGeom prst="rect">
            <a:avLst/>
          </a:prstGeom>
          <a:noFill/>
          <a:ln>
            <a:noFill/>
          </a:ln>
        </p:spPr>
      </p:pic>
      <p:pic>
        <p:nvPicPr>
          <p:cNvPr id="266" name="Google Shape;266;g211d55e8f25_1_133"/>
          <p:cNvPicPr preferRelativeResize="0"/>
          <p:nvPr/>
        </p:nvPicPr>
        <p:blipFill>
          <a:blip r:embed="rId4">
            <a:alphaModFix/>
          </a:blip>
          <a:stretch>
            <a:fillRect/>
          </a:stretch>
        </p:blipFill>
        <p:spPr>
          <a:xfrm>
            <a:off x="5377987" y="284450"/>
            <a:ext cx="3237975" cy="2135025"/>
          </a:xfrm>
          <a:prstGeom prst="rect">
            <a:avLst/>
          </a:prstGeom>
          <a:noFill/>
          <a:ln>
            <a:noFill/>
          </a:ln>
        </p:spPr>
      </p:pic>
      <p:sp>
        <p:nvSpPr>
          <p:cNvPr id="267" name="Google Shape;267;g211d55e8f25_1_133"/>
          <p:cNvSpPr txBox="1"/>
          <p:nvPr/>
        </p:nvSpPr>
        <p:spPr>
          <a:xfrm>
            <a:off x="4103800" y="3591350"/>
            <a:ext cx="3310200" cy="55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Sensitivity and Specificity</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68" name="Google Shape;268;g211d55e8f25_1_133"/>
          <p:cNvSpPr txBox="1"/>
          <p:nvPr/>
        </p:nvSpPr>
        <p:spPr>
          <a:xfrm>
            <a:off x="5556650" y="2419475"/>
            <a:ext cx="3481800" cy="55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solidFill>
                  <a:schemeClr val="accent3"/>
                </a:solidFill>
                <a:latin typeface="Proxima Nova"/>
                <a:ea typeface="Proxima Nova"/>
                <a:cs typeface="Proxima Nova"/>
                <a:sym typeface="Proxima Nova"/>
              </a:rPr>
              <a:t>More complex models</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2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69" name="Google Shape;269;g211d55e8f25_1_133"/>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pic>
        <p:nvPicPr>
          <p:cNvPr id="270" name="Google Shape;270;g211d55e8f25_1_133"/>
          <p:cNvPicPr preferRelativeResize="0"/>
          <p:nvPr/>
        </p:nvPicPr>
        <p:blipFill>
          <a:blip r:embed="rId5">
            <a:alphaModFix/>
          </a:blip>
          <a:stretch>
            <a:fillRect/>
          </a:stretch>
        </p:blipFill>
        <p:spPr>
          <a:xfrm>
            <a:off x="1468374" y="2909799"/>
            <a:ext cx="2498652" cy="191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203069f70bb_0_7"/>
          <p:cNvSpPr txBox="1"/>
          <p:nvPr/>
        </p:nvSpPr>
        <p:spPr>
          <a:xfrm>
            <a:off x="229499" y="281725"/>
            <a:ext cx="4807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Project definition</a:t>
            </a:r>
            <a:endParaRPr b="1" i="0" sz="2400" u="none" cap="none" strike="noStrike">
              <a:solidFill>
                <a:srgbClr val="000000"/>
              </a:solidFill>
              <a:latin typeface="Roboto"/>
              <a:ea typeface="Roboto"/>
              <a:cs typeface="Roboto"/>
              <a:sym typeface="Roboto"/>
            </a:endParaRPr>
          </a:p>
        </p:txBody>
      </p:sp>
      <p:sp>
        <p:nvSpPr>
          <p:cNvPr id="71" name="Google Shape;71;g203069f70bb_0_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Clr>
                <a:srgbClr val="1F2328"/>
              </a:buClr>
              <a:buSzPct val="100000"/>
              <a:buFont typeface="Arial"/>
              <a:buChar char="●"/>
            </a:pPr>
            <a:r>
              <a:rPr lang="en-GB" sz="2000">
                <a:solidFill>
                  <a:srgbClr val="1F2328"/>
                </a:solidFill>
                <a:highlight>
                  <a:srgbClr val="FFFFFF"/>
                </a:highlight>
                <a:latin typeface="Arial"/>
                <a:ea typeface="Arial"/>
                <a:cs typeface="Arial"/>
                <a:sym typeface="Arial"/>
              </a:rPr>
              <a:t>ADHD: inattention, impulsivity and hyperactivity</a:t>
            </a:r>
            <a:endParaRPr sz="2000">
              <a:solidFill>
                <a:srgbClr val="1F2328"/>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000">
              <a:solidFill>
                <a:srgbClr val="1F2328"/>
              </a:solidFill>
              <a:highlight>
                <a:srgbClr val="FFFFFF"/>
              </a:highlight>
              <a:latin typeface="Arial"/>
              <a:ea typeface="Arial"/>
              <a:cs typeface="Arial"/>
              <a:sym typeface="Arial"/>
            </a:endParaRPr>
          </a:p>
          <a:p>
            <a:pPr indent="-336550" lvl="0" marL="457200" rtl="0" algn="l">
              <a:spcBef>
                <a:spcPts val="0"/>
              </a:spcBef>
              <a:spcAft>
                <a:spcPts val="0"/>
              </a:spcAft>
              <a:buClr>
                <a:srgbClr val="1F2328"/>
              </a:buClr>
              <a:buSzPct val="100000"/>
              <a:buFont typeface="Arial"/>
              <a:buChar char="●"/>
            </a:pPr>
            <a:r>
              <a:rPr lang="en-GB" sz="2000">
                <a:solidFill>
                  <a:srgbClr val="1F2328"/>
                </a:solidFill>
                <a:highlight>
                  <a:srgbClr val="FFFFFF"/>
                </a:highlight>
                <a:latin typeface="Arial"/>
                <a:ea typeface="Arial"/>
                <a:cs typeface="Arial"/>
                <a:sym typeface="Arial"/>
              </a:rPr>
              <a:t>5% prevalence rate in Argentina</a:t>
            </a:r>
            <a:endParaRPr sz="2000">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sz="2000">
              <a:solidFill>
                <a:srgbClr val="1F2328"/>
              </a:solidFill>
              <a:highlight>
                <a:srgbClr val="FFFFFF"/>
              </a:highlight>
              <a:latin typeface="Arial"/>
              <a:ea typeface="Arial"/>
              <a:cs typeface="Arial"/>
              <a:sym typeface="Arial"/>
            </a:endParaRPr>
          </a:p>
          <a:p>
            <a:pPr indent="-336550" lvl="0" marL="457200" rtl="0" algn="l">
              <a:spcBef>
                <a:spcPts val="0"/>
              </a:spcBef>
              <a:spcAft>
                <a:spcPts val="0"/>
              </a:spcAft>
              <a:buClr>
                <a:srgbClr val="1F2328"/>
              </a:buClr>
              <a:buSzPct val="100000"/>
              <a:buFont typeface="Arial"/>
              <a:buChar char="●"/>
            </a:pPr>
            <a:r>
              <a:rPr lang="en-GB" sz="2000">
                <a:solidFill>
                  <a:srgbClr val="1F2328"/>
                </a:solidFill>
                <a:highlight>
                  <a:srgbClr val="FFFFFF"/>
                </a:highlight>
                <a:latin typeface="Arial"/>
                <a:ea typeface="Arial"/>
                <a:cs typeface="Arial"/>
                <a:sym typeface="Arial"/>
              </a:rPr>
              <a:t>Diagnosed with subjective clinical criteria that are hard to evaluate</a:t>
            </a:r>
            <a:endParaRPr sz="2000">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sz="2000">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rPr lang="en-GB" sz="2000">
                <a:solidFill>
                  <a:schemeClr val="dk1"/>
                </a:solidFill>
                <a:highlight>
                  <a:srgbClr val="FFFFFF"/>
                </a:highlight>
                <a:latin typeface="Arial"/>
                <a:ea typeface="Arial"/>
                <a:cs typeface="Arial"/>
                <a:sym typeface="Arial"/>
              </a:rPr>
              <a:t>Our objective is to develop ML classification models to detect ADHD through the analysis of resting state functional MRI signals</a:t>
            </a:r>
            <a:endParaRPr sz="20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25000"/>
              </a:lnSpc>
              <a:spcBef>
                <a:spcPts val="1800"/>
              </a:spcBef>
              <a:spcAft>
                <a:spcPts val="0"/>
              </a:spcAft>
              <a:buNone/>
            </a:pPr>
            <a:r>
              <a:t/>
            </a:r>
            <a:endParaRPr b="1">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72" name="Google Shape;72;g203069f70bb_0_7"/>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11d19f4869_1_10"/>
          <p:cNvSpPr txBox="1"/>
          <p:nvPr/>
        </p:nvSpPr>
        <p:spPr>
          <a:xfrm>
            <a:off x="229499" y="281725"/>
            <a:ext cx="4807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Conclusion and acknowledgement</a:t>
            </a:r>
            <a:endParaRPr b="1" i="0" sz="2400" u="none" cap="none" strike="noStrike">
              <a:solidFill>
                <a:srgbClr val="000000"/>
              </a:solidFill>
              <a:latin typeface="Roboto"/>
              <a:ea typeface="Roboto"/>
              <a:cs typeface="Roboto"/>
              <a:sym typeface="Roboto"/>
            </a:endParaRPr>
          </a:p>
        </p:txBody>
      </p:sp>
      <p:sp>
        <p:nvSpPr>
          <p:cNvPr id="276" name="Google Shape;276;g211d19f4869_1_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GB">
                <a:solidFill>
                  <a:srgbClr val="1F2328"/>
                </a:solidFill>
                <a:highlight>
                  <a:srgbClr val="FFFFFF"/>
                </a:highlight>
                <a:latin typeface="Arial"/>
                <a:ea typeface="Arial"/>
                <a:cs typeface="Arial"/>
                <a:sym typeface="Arial"/>
              </a:rPr>
              <a:t>There are many ways to expand and improve this project, and we are excited to explore them.</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rPr lang="en-GB">
                <a:solidFill>
                  <a:srgbClr val="1F2328"/>
                </a:solidFill>
                <a:highlight>
                  <a:srgbClr val="FFFFFF"/>
                </a:highlight>
                <a:latin typeface="Arial"/>
                <a:ea typeface="Arial"/>
                <a:cs typeface="Arial"/>
                <a:sym typeface="Arial"/>
              </a:rPr>
              <a:t>Finally, we would like to express our gratitude to our </a:t>
            </a:r>
            <a:r>
              <a:rPr b="1" lang="en-GB">
                <a:solidFill>
                  <a:srgbClr val="1F2328"/>
                </a:solidFill>
                <a:highlight>
                  <a:srgbClr val="FFFFFF"/>
                </a:highlight>
                <a:latin typeface="Arial"/>
                <a:ea typeface="Arial"/>
                <a:cs typeface="Arial"/>
                <a:sym typeface="Arial"/>
              </a:rPr>
              <a:t>teaching assistants</a:t>
            </a:r>
            <a:r>
              <a:rPr lang="en-GB">
                <a:solidFill>
                  <a:srgbClr val="1F2328"/>
                </a:solidFill>
                <a:highlight>
                  <a:srgbClr val="FFFFFF"/>
                </a:highlight>
                <a:latin typeface="Arial"/>
                <a:ea typeface="Arial"/>
                <a:cs typeface="Arial"/>
                <a:sym typeface="Arial"/>
              </a:rPr>
              <a:t> from </a:t>
            </a:r>
            <a:r>
              <a:rPr b="1" lang="en-GB">
                <a:solidFill>
                  <a:srgbClr val="1F2328"/>
                </a:solidFill>
                <a:highlight>
                  <a:srgbClr val="FFFFFF"/>
                </a:highlight>
                <a:latin typeface="Arial"/>
                <a:ea typeface="Arial"/>
                <a:cs typeface="Arial"/>
                <a:sym typeface="Arial"/>
              </a:rPr>
              <a:t>Humai</a:t>
            </a:r>
            <a:r>
              <a:rPr lang="en-GB">
                <a:solidFill>
                  <a:srgbClr val="1F2328"/>
                </a:solidFill>
                <a:highlight>
                  <a:srgbClr val="FFFFFF"/>
                </a:highlight>
                <a:latin typeface="Arial"/>
                <a:ea typeface="Arial"/>
                <a:cs typeface="Arial"/>
                <a:sym typeface="Arial"/>
              </a:rPr>
              <a:t>, </a:t>
            </a:r>
            <a:r>
              <a:rPr b="1" lang="en-GB">
                <a:solidFill>
                  <a:srgbClr val="1F2328"/>
                </a:solidFill>
                <a:highlight>
                  <a:srgbClr val="FFFFFF"/>
                </a:highlight>
                <a:latin typeface="Arial"/>
                <a:ea typeface="Arial"/>
                <a:cs typeface="Arial"/>
                <a:sym typeface="Arial"/>
              </a:rPr>
              <a:t>Buenos Aires</a:t>
            </a:r>
            <a:r>
              <a:rPr lang="en-GB">
                <a:solidFill>
                  <a:srgbClr val="1F2328"/>
                </a:solidFill>
                <a:highlight>
                  <a:srgbClr val="FFFFFF"/>
                </a:highlight>
                <a:latin typeface="Arial"/>
                <a:ea typeface="Arial"/>
                <a:cs typeface="Arial"/>
                <a:sym typeface="Arial"/>
              </a:rPr>
              <a:t>, who have supported us from day one and generously shared their diverse expertise in neuroscience and computer science.</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solidFill>
                <a:srgbClr val="1F2328"/>
              </a:solidFill>
              <a:highlight>
                <a:srgbClr val="FFFFFF"/>
              </a:highlight>
              <a:latin typeface="Arial"/>
              <a:ea typeface="Arial"/>
              <a:cs typeface="Arial"/>
              <a:sym typeface="Arial"/>
            </a:endParaRPr>
          </a:p>
        </p:txBody>
      </p:sp>
      <p:sp>
        <p:nvSpPr>
          <p:cNvPr id="277" name="Google Shape;277;g211d19f4869_1_1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pic>
        <p:nvPicPr>
          <p:cNvPr id="278" name="Google Shape;278;g211d19f4869_1_10"/>
          <p:cNvPicPr preferRelativeResize="0"/>
          <p:nvPr/>
        </p:nvPicPr>
        <p:blipFill>
          <a:blip r:embed="rId3">
            <a:alphaModFix/>
          </a:blip>
          <a:stretch>
            <a:fillRect/>
          </a:stretch>
        </p:blipFill>
        <p:spPr>
          <a:xfrm>
            <a:off x="7613250" y="3310400"/>
            <a:ext cx="1272300" cy="127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82" name="Shape 282"/>
        <p:cNvGrpSpPr/>
        <p:nvPr/>
      </p:nvGrpSpPr>
      <p:grpSpPr>
        <a:xfrm>
          <a:off x="0" y="0"/>
          <a:ext cx="0" cy="0"/>
          <a:chOff x="0" y="0"/>
          <a:chExt cx="0" cy="0"/>
        </a:xfrm>
      </p:grpSpPr>
      <p:sp>
        <p:nvSpPr>
          <p:cNvPr id="283" name="Google Shape;283;g211d55e8f25_1_250"/>
          <p:cNvSpPr txBox="1"/>
          <p:nvPr/>
        </p:nvSpPr>
        <p:spPr>
          <a:xfrm>
            <a:off x="4001850" y="1738750"/>
            <a:ext cx="4807500" cy="5079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lang="en-GB" sz="3300">
                <a:solidFill>
                  <a:srgbClr val="7AB3D8"/>
                </a:solidFill>
                <a:latin typeface="Roboto"/>
                <a:ea typeface="Roboto"/>
                <a:cs typeface="Roboto"/>
                <a:sym typeface="Roboto"/>
              </a:rPr>
              <a:t>Any questions?</a:t>
            </a:r>
            <a:endParaRPr i="0" sz="3300" u="none" cap="none" strike="noStrike">
              <a:solidFill>
                <a:srgbClr val="7AB3D8"/>
              </a:solidFill>
              <a:latin typeface="Roboto"/>
              <a:ea typeface="Roboto"/>
              <a:cs typeface="Roboto"/>
              <a:sym typeface="Roboto"/>
            </a:endParaRPr>
          </a:p>
        </p:txBody>
      </p:sp>
      <p:sp>
        <p:nvSpPr>
          <p:cNvPr id="284" name="Google Shape;284;g211d55e8f25_1_250"/>
          <p:cNvSpPr txBox="1"/>
          <p:nvPr/>
        </p:nvSpPr>
        <p:spPr>
          <a:xfrm>
            <a:off x="370175" y="4687050"/>
            <a:ext cx="8773800" cy="315300"/>
          </a:xfrm>
          <a:prstGeom prst="rect">
            <a:avLst/>
          </a:prstGeom>
          <a:solidFill>
            <a:srgbClr val="010101"/>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F7FBFF"/>
                </a:solidFill>
                <a:highlight>
                  <a:srgbClr val="000000"/>
                </a:highlight>
              </a:rPr>
              <a:t>Covelli, Rodriguez, Sirne - Detecting ADHD through fMRI signals using machine learning classification models</a:t>
            </a:r>
            <a:endParaRPr sz="1800">
              <a:solidFill>
                <a:srgbClr val="F7FBFF"/>
              </a:solidFill>
              <a:highlight>
                <a:srgbClr val="000000"/>
              </a:highlight>
              <a:latin typeface="Proxima Nova"/>
              <a:ea typeface="Proxima Nova"/>
              <a:cs typeface="Proxima Nova"/>
              <a:sym typeface="Proxima Nova"/>
            </a:endParaRPr>
          </a:p>
        </p:txBody>
      </p:sp>
      <p:pic>
        <p:nvPicPr>
          <p:cNvPr id="285" name="Google Shape;285;g211d55e8f25_1_250"/>
          <p:cNvPicPr preferRelativeResize="0"/>
          <p:nvPr/>
        </p:nvPicPr>
        <p:blipFill rotWithShape="1">
          <a:blip r:embed="rId3">
            <a:alphaModFix/>
          </a:blip>
          <a:srcRect b="0" l="22151" r="20711" t="0"/>
          <a:stretch/>
        </p:blipFill>
        <p:spPr>
          <a:xfrm>
            <a:off x="1806313" y="2147688"/>
            <a:ext cx="2048276" cy="2240525"/>
          </a:xfrm>
          <a:prstGeom prst="rect">
            <a:avLst/>
          </a:prstGeom>
          <a:noFill/>
          <a:ln>
            <a:noFill/>
          </a:ln>
        </p:spPr>
      </p:pic>
      <p:sp>
        <p:nvSpPr>
          <p:cNvPr id="286" name="Google Shape;286;g211d55e8f25_1_250"/>
          <p:cNvSpPr/>
          <p:nvPr/>
        </p:nvSpPr>
        <p:spPr>
          <a:xfrm>
            <a:off x="3626000" y="1158500"/>
            <a:ext cx="3582600" cy="1721100"/>
          </a:xfrm>
          <a:prstGeom prst="wedgeEllipseCallout">
            <a:avLst>
              <a:gd fmla="val -37915" name="adj1"/>
              <a:gd fmla="val 59331" name="adj2"/>
            </a:avLst>
          </a:prstGeom>
          <a:noFill/>
          <a:ln cap="flat" cmpd="sng" w="28575">
            <a:solidFill>
              <a:srgbClr val="7AB3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287" name="Google Shape;287;g211d55e8f25_1_250"/>
          <p:cNvPicPr preferRelativeResize="0"/>
          <p:nvPr/>
        </p:nvPicPr>
        <p:blipFill rotWithShape="1">
          <a:blip r:embed="rId4">
            <a:alphaModFix/>
          </a:blip>
          <a:srcRect b="0" l="0" r="0" t="0"/>
          <a:stretch/>
        </p:blipFill>
        <p:spPr>
          <a:xfrm>
            <a:off x="163725" y="156875"/>
            <a:ext cx="2480356" cy="992875"/>
          </a:xfrm>
          <a:prstGeom prst="rect">
            <a:avLst/>
          </a:prstGeom>
          <a:noFill/>
          <a:ln>
            <a:noFill/>
          </a:ln>
        </p:spPr>
      </p:pic>
      <p:pic>
        <p:nvPicPr>
          <p:cNvPr id="288" name="Google Shape;288;g211d55e8f25_1_250"/>
          <p:cNvPicPr preferRelativeResize="0"/>
          <p:nvPr/>
        </p:nvPicPr>
        <p:blipFill rotWithShape="1">
          <a:blip r:embed="rId5">
            <a:alphaModFix/>
          </a:blip>
          <a:srcRect b="0" l="0" r="0" t="0"/>
          <a:stretch/>
        </p:blipFill>
        <p:spPr>
          <a:xfrm>
            <a:off x="7478950" y="156875"/>
            <a:ext cx="1333750" cy="107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11d986adfb_1_0"/>
          <p:cNvSpPr txBox="1"/>
          <p:nvPr/>
        </p:nvSpPr>
        <p:spPr>
          <a:xfrm>
            <a:off x="229499" y="281725"/>
            <a:ext cx="4807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Feel free to contact us!</a:t>
            </a:r>
            <a:endParaRPr b="1" i="0" sz="2400" u="none" cap="none" strike="noStrike">
              <a:solidFill>
                <a:srgbClr val="000000"/>
              </a:solidFill>
              <a:latin typeface="Roboto"/>
              <a:ea typeface="Roboto"/>
              <a:cs typeface="Roboto"/>
              <a:sym typeface="Roboto"/>
            </a:endParaRPr>
          </a:p>
        </p:txBody>
      </p:sp>
      <p:sp>
        <p:nvSpPr>
          <p:cNvPr id="294" name="Google Shape;294;g211d986adfb_1_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
        <p:nvSpPr>
          <p:cNvPr id="295" name="Google Shape;295;g211d986adfb_1_0"/>
          <p:cNvSpPr txBox="1"/>
          <p:nvPr>
            <p:ph idx="1" type="body"/>
          </p:nvPr>
        </p:nvSpPr>
        <p:spPr>
          <a:xfrm>
            <a:off x="229500" y="863550"/>
            <a:ext cx="8520600" cy="34164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GB">
                <a:solidFill>
                  <a:srgbClr val="1F2328"/>
                </a:solidFill>
                <a:highlight>
                  <a:srgbClr val="FFFFFF"/>
                </a:highlight>
                <a:latin typeface="Arial"/>
                <a:ea typeface="Arial"/>
                <a:cs typeface="Arial"/>
                <a:sym typeface="Arial"/>
              </a:rPr>
              <a:t>If you need assistance with your artificial intelligence project, we would be happy to help!</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solidFill>
                <a:srgbClr val="1F2328"/>
              </a:solidFill>
              <a:highlight>
                <a:srgbClr val="FFFFFF"/>
              </a:highlight>
              <a:latin typeface="Arial"/>
              <a:ea typeface="Arial"/>
              <a:cs typeface="Arial"/>
              <a:sym typeface="Arial"/>
            </a:endParaRPr>
          </a:p>
        </p:txBody>
      </p:sp>
      <p:pic>
        <p:nvPicPr>
          <p:cNvPr id="296" name="Google Shape;296;g211d986adfb_1_0"/>
          <p:cNvPicPr preferRelativeResize="0"/>
          <p:nvPr/>
        </p:nvPicPr>
        <p:blipFill>
          <a:blip r:embed="rId3">
            <a:alphaModFix/>
          </a:blip>
          <a:stretch>
            <a:fillRect/>
          </a:stretch>
        </p:blipFill>
        <p:spPr>
          <a:xfrm>
            <a:off x="941475" y="1927050"/>
            <a:ext cx="1289100" cy="1289400"/>
          </a:xfrm>
          <a:prstGeom prst="ellipse">
            <a:avLst/>
          </a:prstGeom>
          <a:noFill/>
          <a:ln>
            <a:noFill/>
          </a:ln>
        </p:spPr>
      </p:pic>
      <p:pic>
        <p:nvPicPr>
          <p:cNvPr id="297" name="Google Shape;297;g211d986adfb_1_0"/>
          <p:cNvPicPr preferRelativeResize="0"/>
          <p:nvPr/>
        </p:nvPicPr>
        <p:blipFill>
          <a:blip r:embed="rId4">
            <a:alphaModFix/>
          </a:blip>
          <a:stretch>
            <a:fillRect/>
          </a:stretch>
        </p:blipFill>
        <p:spPr>
          <a:xfrm>
            <a:off x="6945800" y="1927200"/>
            <a:ext cx="1289100" cy="1289100"/>
          </a:xfrm>
          <a:prstGeom prst="ellipse">
            <a:avLst/>
          </a:prstGeom>
          <a:noFill/>
          <a:ln>
            <a:noFill/>
          </a:ln>
        </p:spPr>
      </p:pic>
      <p:pic>
        <p:nvPicPr>
          <p:cNvPr id="298" name="Google Shape;298;g211d986adfb_1_0"/>
          <p:cNvPicPr preferRelativeResize="0"/>
          <p:nvPr/>
        </p:nvPicPr>
        <p:blipFill>
          <a:blip r:embed="rId5">
            <a:alphaModFix/>
          </a:blip>
          <a:stretch>
            <a:fillRect/>
          </a:stretch>
        </p:blipFill>
        <p:spPr>
          <a:xfrm>
            <a:off x="3943625" y="1927200"/>
            <a:ext cx="1289100" cy="1289100"/>
          </a:xfrm>
          <a:prstGeom prst="ellipse">
            <a:avLst/>
          </a:prstGeom>
          <a:noFill/>
          <a:ln>
            <a:noFill/>
          </a:ln>
        </p:spPr>
      </p:pic>
      <p:sp>
        <p:nvSpPr>
          <p:cNvPr id="299" name="Google Shape;299;g211d986adfb_1_0"/>
          <p:cNvSpPr txBox="1"/>
          <p:nvPr/>
        </p:nvSpPr>
        <p:spPr>
          <a:xfrm>
            <a:off x="372675" y="3390450"/>
            <a:ext cx="2426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Francisco Covelli </a:t>
            </a:r>
            <a:r>
              <a:rPr lang="en-GB" sz="1600">
                <a:solidFill>
                  <a:schemeClr val="accent3"/>
                </a:solidFill>
                <a:latin typeface="Proxima Nova"/>
                <a:ea typeface="Proxima Nova"/>
                <a:cs typeface="Proxima Nova"/>
                <a:sym typeface="Proxima Nova"/>
              </a:rPr>
              <a:t>fcovelli@med.unlp.edu.ar</a:t>
            </a:r>
            <a:endParaRPr sz="1600">
              <a:solidFill>
                <a:schemeClr val="accent3"/>
              </a:solidFill>
              <a:latin typeface="Proxima Nova"/>
              <a:ea typeface="Proxima Nova"/>
              <a:cs typeface="Proxima Nova"/>
              <a:sym typeface="Proxima Nova"/>
            </a:endParaRPr>
          </a:p>
        </p:txBody>
      </p:sp>
      <p:sp>
        <p:nvSpPr>
          <p:cNvPr id="300" name="Google Shape;300;g211d986adfb_1_0"/>
          <p:cNvSpPr txBox="1"/>
          <p:nvPr/>
        </p:nvSpPr>
        <p:spPr>
          <a:xfrm>
            <a:off x="6219200" y="3390450"/>
            <a:ext cx="2742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Ezequiel Sirne</a:t>
            </a:r>
            <a:endParaRPr sz="18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ezequielsirne@gmail.com</a:t>
            </a:r>
            <a:endParaRPr sz="1600">
              <a:solidFill>
                <a:schemeClr val="accent3"/>
              </a:solidFill>
              <a:latin typeface="Proxima Nova"/>
              <a:ea typeface="Proxima Nova"/>
              <a:cs typeface="Proxima Nova"/>
              <a:sym typeface="Proxima Nova"/>
            </a:endParaRPr>
          </a:p>
        </p:txBody>
      </p:sp>
      <p:sp>
        <p:nvSpPr>
          <p:cNvPr id="301" name="Google Shape;301;g211d986adfb_1_0"/>
          <p:cNvSpPr txBox="1"/>
          <p:nvPr/>
        </p:nvSpPr>
        <p:spPr>
          <a:xfrm>
            <a:off x="3163050" y="3390450"/>
            <a:ext cx="265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3"/>
                </a:solidFill>
                <a:latin typeface="Proxima Nova"/>
                <a:ea typeface="Proxima Nova"/>
                <a:cs typeface="Proxima Nova"/>
                <a:sym typeface="Proxima Nova"/>
              </a:rPr>
              <a:t>Agustin Rodriguez</a:t>
            </a:r>
            <a:endParaRPr sz="18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600">
                <a:solidFill>
                  <a:schemeClr val="accent3"/>
                </a:solidFill>
                <a:latin typeface="Proxima Nova"/>
                <a:ea typeface="Proxima Nova"/>
                <a:cs typeface="Proxima Nova"/>
                <a:sym typeface="Proxima Nova"/>
              </a:rPr>
              <a:t>agurodri96@hotmail.com</a:t>
            </a:r>
            <a:endParaRPr sz="1600">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11d55e8f25_1_240"/>
          <p:cNvSpPr txBox="1"/>
          <p:nvPr>
            <p:ph idx="1" type="subTitle"/>
          </p:nvPr>
        </p:nvSpPr>
        <p:spPr>
          <a:xfrm>
            <a:off x="1284150" y="1228300"/>
            <a:ext cx="6575700" cy="114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400"/>
              <a:buNone/>
            </a:pPr>
            <a:r>
              <a:rPr b="1" lang="en-GB" sz="4400"/>
              <a:t>BrainHack 2024</a:t>
            </a:r>
            <a:endParaRPr b="1" sz="4400"/>
          </a:p>
        </p:txBody>
      </p:sp>
      <p:pic>
        <p:nvPicPr>
          <p:cNvPr id="307" name="Google Shape;307;g211d55e8f25_1_240"/>
          <p:cNvPicPr preferRelativeResize="0"/>
          <p:nvPr/>
        </p:nvPicPr>
        <p:blipFill rotWithShape="1">
          <a:blip r:embed="rId3">
            <a:alphaModFix/>
          </a:blip>
          <a:srcRect b="0" l="0" r="0" t="0"/>
          <a:stretch/>
        </p:blipFill>
        <p:spPr>
          <a:xfrm>
            <a:off x="163725" y="156875"/>
            <a:ext cx="2480356" cy="992875"/>
          </a:xfrm>
          <a:prstGeom prst="rect">
            <a:avLst/>
          </a:prstGeom>
          <a:noFill/>
          <a:ln>
            <a:noFill/>
          </a:ln>
        </p:spPr>
      </p:pic>
      <p:pic>
        <p:nvPicPr>
          <p:cNvPr id="308" name="Google Shape;308;g211d55e8f25_1_240"/>
          <p:cNvPicPr preferRelativeResize="0"/>
          <p:nvPr/>
        </p:nvPicPr>
        <p:blipFill rotWithShape="1">
          <a:blip r:embed="rId4">
            <a:alphaModFix/>
          </a:blip>
          <a:srcRect b="0" l="0" r="0" t="0"/>
          <a:stretch/>
        </p:blipFill>
        <p:spPr>
          <a:xfrm>
            <a:off x="7478950" y="156875"/>
            <a:ext cx="1333750" cy="1071425"/>
          </a:xfrm>
          <a:prstGeom prst="rect">
            <a:avLst/>
          </a:prstGeom>
          <a:noFill/>
          <a:ln>
            <a:noFill/>
          </a:ln>
        </p:spPr>
      </p:pic>
      <p:pic>
        <p:nvPicPr>
          <p:cNvPr id="309" name="Google Shape;309;g211d55e8f25_1_240"/>
          <p:cNvPicPr preferRelativeResize="0"/>
          <p:nvPr/>
        </p:nvPicPr>
        <p:blipFill rotWithShape="1">
          <a:blip r:embed="rId5">
            <a:alphaModFix/>
          </a:blip>
          <a:srcRect b="0" l="0" r="0" t="0"/>
          <a:stretch/>
        </p:blipFill>
        <p:spPr>
          <a:xfrm>
            <a:off x="212850" y="3761625"/>
            <a:ext cx="881474" cy="881975"/>
          </a:xfrm>
          <a:prstGeom prst="rect">
            <a:avLst/>
          </a:prstGeom>
          <a:noFill/>
          <a:ln>
            <a:noFill/>
          </a:ln>
        </p:spPr>
      </p:pic>
      <p:pic>
        <p:nvPicPr>
          <p:cNvPr id="310" name="Google Shape;310;g211d55e8f25_1_240"/>
          <p:cNvPicPr preferRelativeResize="0"/>
          <p:nvPr/>
        </p:nvPicPr>
        <p:blipFill rotWithShape="1">
          <a:blip r:embed="rId6">
            <a:alphaModFix/>
          </a:blip>
          <a:srcRect b="0" l="0" r="0" t="0"/>
          <a:stretch/>
        </p:blipFill>
        <p:spPr>
          <a:xfrm>
            <a:off x="708300" y="4020950"/>
            <a:ext cx="992876" cy="992876"/>
          </a:xfrm>
          <a:prstGeom prst="rect">
            <a:avLst/>
          </a:prstGeom>
          <a:noFill/>
          <a:ln>
            <a:noFill/>
          </a:ln>
        </p:spPr>
      </p:pic>
      <p:sp>
        <p:nvSpPr>
          <p:cNvPr id="311" name="Google Shape;311;g211d55e8f25_1_240"/>
          <p:cNvSpPr txBox="1"/>
          <p:nvPr>
            <p:ph idx="1" type="subTitle"/>
          </p:nvPr>
        </p:nvSpPr>
        <p:spPr>
          <a:xfrm>
            <a:off x="827400" y="2081000"/>
            <a:ext cx="7489200" cy="114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400"/>
              <a:buNone/>
            </a:pPr>
            <a:r>
              <a:rPr b="1" lang="en-GB" sz="3900"/>
              <a:t>Thank you for your attention!</a:t>
            </a:r>
            <a:endParaRPr b="1" sz="3900"/>
          </a:p>
          <a:p>
            <a:pPr indent="0" lvl="0" marL="0" rtl="0" algn="ctr">
              <a:lnSpc>
                <a:spcPct val="90000"/>
              </a:lnSpc>
              <a:spcBef>
                <a:spcPts val="0"/>
              </a:spcBef>
              <a:spcAft>
                <a:spcPts val="0"/>
              </a:spcAft>
              <a:buSzPts val="2400"/>
              <a:buNone/>
            </a:pPr>
            <a:r>
              <a:t/>
            </a:r>
            <a:endParaRPr b="1"/>
          </a:p>
          <a:p>
            <a:pPr indent="0" lvl="0" marL="0" rtl="0" algn="ctr">
              <a:lnSpc>
                <a:spcPct val="90000"/>
              </a:lnSpc>
              <a:spcBef>
                <a:spcPts val="0"/>
              </a:spcBef>
              <a:spcAft>
                <a:spcPts val="0"/>
              </a:spcAft>
              <a:buSzPts val="2400"/>
              <a:buNone/>
            </a:pPr>
            <a:r>
              <a:t/>
            </a:r>
            <a:endParaRPr b="1"/>
          </a:p>
        </p:txBody>
      </p:sp>
      <p:sp>
        <p:nvSpPr>
          <p:cNvPr id="312" name="Google Shape;312;g211d55e8f25_1_240"/>
          <p:cNvSpPr txBox="1"/>
          <p:nvPr/>
        </p:nvSpPr>
        <p:spPr>
          <a:xfrm>
            <a:off x="1813488" y="3221600"/>
            <a:ext cx="5517000" cy="1939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2400" u="sng">
                <a:solidFill>
                  <a:schemeClr val="lt1"/>
                </a:solidFill>
                <a:latin typeface="Proxima Nova"/>
                <a:ea typeface="Proxima Nova"/>
                <a:cs typeface="Proxima Nova"/>
                <a:sym typeface="Proxima Nova"/>
              </a:rPr>
              <a:t>Team 1:</a:t>
            </a:r>
            <a:endParaRPr b="1" sz="2400" u="sng">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Covelli, Francisco </a:t>
            </a:r>
            <a:endParaRPr b="1" sz="24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Rodriguez, Agustin</a:t>
            </a:r>
            <a:endParaRPr b="1" sz="24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GB" sz="2400">
                <a:solidFill>
                  <a:schemeClr val="lt1"/>
                </a:solidFill>
                <a:latin typeface="Proxima Nova"/>
                <a:ea typeface="Proxima Nova"/>
                <a:cs typeface="Proxima Nova"/>
                <a:sym typeface="Proxima Nova"/>
              </a:rPr>
              <a:t>Sirne, Ezequiel</a:t>
            </a:r>
            <a:endParaRPr b="1" sz="24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211cd853302_0_6"/>
          <p:cNvSpPr txBox="1"/>
          <p:nvPr/>
        </p:nvSpPr>
        <p:spPr>
          <a:xfrm>
            <a:off x="229500" y="281725"/>
            <a:ext cx="63732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Functional MRI (fMRI)</a:t>
            </a:r>
            <a:endParaRPr b="1" i="0" sz="2400" u="none" cap="none" strike="noStrike">
              <a:solidFill>
                <a:srgbClr val="000000"/>
              </a:solidFill>
              <a:latin typeface="Roboto"/>
              <a:ea typeface="Roboto"/>
              <a:cs typeface="Roboto"/>
              <a:sym typeface="Roboto"/>
            </a:endParaRPr>
          </a:p>
        </p:txBody>
      </p:sp>
      <p:sp>
        <p:nvSpPr>
          <p:cNvPr id="78" name="Google Shape;78;g211cd853302_0_6"/>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F2328"/>
              </a:buClr>
              <a:buSzPts val="1800"/>
              <a:buFont typeface="Arial"/>
              <a:buChar char="●"/>
            </a:pPr>
            <a:r>
              <a:rPr b="1" lang="en-GB">
                <a:solidFill>
                  <a:srgbClr val="1F2328"/>
                </a:solidFill>
                <a:highlight>
                  <a:srgbClr val="FFFFFF"/>
                </a:highlight>
                <a:latin typeface="Arial"/>
                <a:ea typeface="Arial"/>
                <a:cs typeface="Arial"/>
                <a:sym typeface="Arial"/>
              </a:rPr>
              <a:t>BOLD Signal </a:t>
            </a:r>
            <a:r>
              <a:rPr lang="en-GB" sz="1200">
                <a:solidFill>
                  <a:srgbClr val="000000"/>
                </a:solidFill>
                <a:latin typeface="Arial"/>
                <a:ea typeface="Arial"/>
                <a:cs typeface="Arial"/>
                <a:sym typeface="Arial"/>
              </a:rPr>
              <a:t>(Blood Oxygenation Level Dependent)</a:t>
            </a:r>
            <a:endParaRPr sz="1900">
              <a:solidFill>
                <a:srgbClr val="1F2328"/>
              </a:solidFill>
              <a:highlight>
                <a:srgbClr val="FFFFFF"/>
              </a:highlight>
              <a:latin typeface="Arial"/>
              <a:ea typeface="Arial"/>
              <a:cs typeface="Arial"/>
              <a:sym typeface="Arial"/>
            </a:endParaRPr>
          </a:p>
          <a:p>
            <a:pPr indent="-342900" lvl="0" marL="457200" rtl="0" algn="l">
              <a:spcBef>
                <a:spcPts val="0"/>
              </a:spcBef>
              <a:spcAft>
                <a:spcPts val="0"/>
              </a:spcAft>
              <a:buClr>
                <a:srgbClr val="1F2328"/>
              </a:buClr>
              <a:buSzPts val="1800"/>
              <a:buFont typeface="Arial"/>
              <a:buChar char="●"/>
            </a:pPr>
            <a:r>
              <a:rPr lang="en-GB">
                <a:solidFill>
                  <a:srgbClr val="1F2328"/>
                </a:solidFill>
                <a:highlight>
                  <a:srgbClr val="FFFFFF"/>
                </a:highlight>
                <a:latin typeface="Arial"/>
                <a:ea typeface="Arial"/>
                <a:cs typeface="Arial"/>
                <a:sym typeface="Arial"/>
              </a:rPr>
              <a:t>“</a:t>
            </a:r>
            <a:r>
              <a:rPr i="1" lang="en-GB">
                <a:solidFill>
                  <a:srgbClr val="1F2328"/>
                </a:solidFill>
                <a:highlight>
                  <a:srgbClr val="FFFFFF"/>
                </a:highlight>
                <a:latin typeface="Arial"/>
                <a:ea typeface="Arial"/>
                <a:cs typeface="Arial"/>
                <a:sym typeface="Arial"/>
              </a:rPr>
              <a:t>Neurovascular-coupling</a:t>
            </a:r>
            <a:r>
              <a:rPr lang="en-GB">
                <a:solidFill>
                  <a:srgbClr val="1F2328"/>
                </a:solidFill>
                <a:highlight>
                  <a:srgbClr val="FFFFFF"/>
                </a:highlight>
                <a:latin typeface="Arial"/>
                <a:ea typeface="Arial"/>
                <a:cs typeface="Arial"/>
                <a:sym typeface="Arial"/>
              </a:rPr>
              <a:t>”</a:t>
            </a:r>
            <a:endParaRPr>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solidFill>
                <a:srgbClr val="1F2328"/>
              </a:solidFill>
              <a:highlight>
                <a:srgbClr val="FFFFFF"/>
              </a:highlight>
              <a:latin typeface="Arial"/>
              <a:ea typeface="Arial"/>
              <a:cs typeface="Arial"/>
              <a:sym typeface="Arial"/>
            </a:endParaRPr>
          </a:p>
        </p:txBody>
      </p:sp>
      <p:pic>
        <p:nvPicPr>
          <p:cNvPr id="79" name="Google Shape;79;g211cd853302_0_6"/>
          <p:cNvPicPr preferRelativeResize="0"/>
          <p:nvPr/>
        </p:nvPicPr>
        <p:blipFill>
          <a:blip r:embed="rId3">
            <a:alphaModFix/>
          </a:blip>
          <a:stretch>
            <a:fillRect/>
          </a:stretch>
        </p:blipFill>
        <p:spPr>
          <a:xfrm>
            <a:off x="1714500" y="1551525"/>
            <a:ext cx="5715000" cy="2876550"/>
          </a:xfrm>
          <a:prstGeom prst="rect">
            <a:avLst/>
          </a:prstGeom>
          <a:noFill/>
          <a:ln>
            <a:noFill/>
          </a:ln>
        </p:spPr>
      </p:pic>
      <p:sp>
        <p:nvSpPr>
          <p:cNvPr id="80" name="Google Shape;80;g211cd853302_0_6"/>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11cd853302_0_1"/>
          <p:cNvSpPr txBox="1"/>
          <p:nvPr/>
        </p:nvSpPr>
        <p:spPr>
          <a:xfrm>
            <a:off x="229500" y="281725"/>
            <a:ext cx="8428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AAL Atlas Visualization with MRIcroGL</a:t>
            </a:r>
            <a:endParaRPr b="1" i="0" sz="2400" u="none" cap="none" strike="noStrike">
              <a:solidFill>
                <a:srgbClr val="000000"/>
              </a:solidFill>
              <a:latin typeface="Roboto"/>
              <a:ea typeface="Roboto"/>
              <a:cs typeface="Roboto"/>
              <a:sym typeface="Roboto"/>
            </a:endParaRPr>
          </a:p>
        </p:txBody>
      </p:sp>
      <p:pic>
        <p:nvPicPr>
          <p:cNvPr id="86" name="Google Shape;86;g211cd853302_0_1"/>
          <p:cNvPicPr preferRelativeResize="0"/>
          <p:nvPr/>
        </p:nvPicPr>
        <p:blipFill rotWithShape="1">
          <a:blip r:embed="rId3">
            <a:alphaModFix/>
          </a:blip>
          <a:srcRect b="0" l="0" r="15661" t="0"/>
          <a:stretch/>
        </p:blipFill>
        <p:spPr>
          <a:xfrm>
            <a:off x="4839316" y="727225"/>
            <a:ext cx="3877733" cy="3876927"/>
          </a:xfrm>
          <a:prstGeom prst="rect">
            <a:avLst/>
          </a:prstGeom>
          <a:noFill/>
          <a:ln>
            <a:noFill/>
          </a:ln>
        </p:spPr>
      </p:pic>
      <p:pic>
        <p:nvPicPr>
          <p:cNvPr id="87" name="Google Shape;87;g211cd853302_0_1"/>
          <p:cNvPicPr preferRelativeResize="0"/>
          <p:nvPr/>
        </p:nvPicPr>
        <p:blipFill>
          <a:blip r:embed="rId4">
            <a:alphaModFix/>
          </a:blip>
          <a:stretch>
            <a:fillRect/>
          </a:stretch>
        </p:blipFill>
        <p:spPr>
          <a:xfrm>
            <a:off x="499800" y="727225"/>
            <a:ext cx="3432051" cy="3876924"/>
          </a:xfrm>
          <a:prstGeom prst="rect">
            <a:avLst/>
          </a:prstGeom>
          <a:noFill/>
          <a:ln>
            <a:noFill/>
          </a:ln>
        </p:spPr>
      </p:pic>
      <p:sp>
        <p:nvSpPr>
          <p:cNvPr id="88" name="Google Shape;88;g211cd853302_0_1"/>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11c4ab528a_1_1"/>
          <p:cNvSpPr txBox="1"/>
          <p:nvPr/>
        </p:nvSpPr>
        <p:spPr>
          <a:xfrm>
            <a:off x="229500" y="281725"/>
            <a:ext cx="8428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Yeo and Krienen’s 7 </a:t>
            </a:r>
            <a:r>
              <a:rPr b="1" lang="en-GB" sz="2400">
                <a:solidFill>
                  <a:srgbClr val="F8AC57"/>
                </a:solidFill>
                <a:latin typeface="Roboto"/>
                <a:ea typeface="Roboto"/>
                <a:cs typeface="Roboto"/>
                <a:sym typeface="Roboto"/>
              </a:rPr>
              <a:t>clusters - Functional connectivity</a:t>
            </a:r>
            <a:endParaRPr b="1" i="0" sz="2400" u="none" cap="none" strike="noStrike">
              <a:solidFill>
                <a:srgbClr val="000000"/>
              </a:solidFill>
              <a:latin typeface="Roboto"/>
              <a:ea typeface="Roboto"/>
              <a:cs typeface="Roboto"/>
              <a:sym typeface="Roboto"/>
            </a:endParaRPr>
          </a:p>
        </p:txBody>
      </p:sp>
      <p:sp>
        <p:nvSpPr>
          <p:cNvPr id="94" name="Google Shape;94;g211c4ab528a_1_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25000"/>
              </a:lnSpc>
              <a:spcBef>
                <a:spcPts val="1800"/>
              </a:spcBef>
              <a:spcAft>
                <a:spcPts val="0"/>
              </a:spcAft>
              <a:buNone/>
            </a:pPr>
            <a:r>
              <a:t/>
            </a:r>
            <a:endParaRPr b="1">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pic>
        <p:nvPicPr>
          <p:cNvPr id="95" name="Google Shape;95;g211c4ab528a_1_1"/>
          <p:cNvPicPr preferRelativeResize="0"/>
          <p:nvPr/>
        </p:nvPicPr>
        <p:blipFill rotWithShape="1">
          <a:blip r:embed="rId3">
            <a:alphaModFix/>
          </a:blip>
          <a:srcRect b="0" l="0" r="0" t="3772"/>
          <a:stretch/>
        </p:blipFill>
        <p:spPr>
          <a:xfrm>
            <a:off x="1216212" y="863550"/>
            <a:ext cx="6711571" cy="3416400"/>
          </a:xfrm>
          <a:prstGeom prst="rect">
            <a:avLst/>
          </a:prstGeom>
          <a:noFill/>
          <a:ln>
            <a:noFill/>
          </a:ln>
        </p:spPr>
      </p:pic>
      <p:sp>
        <p:nvSpPr>
          <p:cNvPr id="96" name="Google Shape;96;g211c4ab528a_1_1"/>
          <p:cNvSpPr txBox="1"/>
          <p:nvPr/>
        </p:nvSpPr>
        <p:spPr>
          <a:xfrm>
            <a:off x="221838" y="4330125"/>
            <a:ext cx="87003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1F2328"/>
                </a:solidFill>
                <a:highlight>
                  <a:srgbClr val="FFFFFF"/>
                </a:highlight>
              </a:rPr>
              <a:t>Yeo BT, Krienen FM, Sepulcre J, Sabuncu MR, Lashkari D, Hollinshead M, Roffman JL, Smoller JW, Zöllei L, Polimeni JR, Fischl B, Liu H, Buckner RL. The organization of the human cerebral cortex estimated by intrinsic functional connectivity. J Neurophysiol. 2011 Sep;106(3):1125-65. doi: 10.1152/jn.00338.2011. Epub 2011 Jun 8. PMID: 21653723; PMCID: PMC3174820.</a:t>
            </a:r>
            <a:endParaRPr sz="1500">
              <a:solidFill>
                <a:schemeClr val="accent3"/>
              </a:solidFill>
              <a:latin typeface="Proxima Nova"/>
              <a:ea typeface="Proxima Nova"/>
              <a:cs typeface="Proxima Nova"/>
              <a:sym typeface="Proxima Nova"/>
            </a:endParaRPr>
          </a:p>
        </p:txBody>
      </p:sp>
      <p:sp>
        <p:nvSpPr>
          <p:cNvPr id="97" name="Google Shape;97;g211c4ab528a_1_1"/>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11c4ab528a_1_20"/>
          <p:cNvSpPr txBox="1"/>
          <p:nvPr/>
        </p:nvSpPr>
        <p:spPr>
          <a:xfrm>
            <a:off x="229499" y="281725"/>
            <a:ext cx="4807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Dataset Used</a:t>
            </a:r>
            <a:endParaRPr b="1" i="0" sz="2400" u="none" cap="none" strike="noStrike">
              <a:solidFill>
                <a:srgbClr val="000000"/>
              </a:solidFill>
              <a:latin typeface="Roboto"/>
              <a:ea typeface="Roboto"/>
              <a:cs typeface="Roboto"/>
              <a:sym typeface="Roboto"/>
            </a:endParaRPr>
          </a:p>
        </p:txBody>
      </p:sp>
      <p:pic>
        <p:nvPicPr>
          <p:cNvPr id="103" name="Google Shape;103;g211c4ab528a_1_20"/>
          <p:cNvPicPr preferRelativeResize="0"/>
          <p:nvPr/>
        </p:nvPicPr>
        <p:blipFill>
          <a:blip r:embed="rId3">
            <a:alphaModFix/>
          </a:blip>
          <a:stretch>
            <a:fillRect/>
          </a:stretch>
        </p:blipFill>
        <p:spPr>
          <a:xfrm>
            <a:off x="6148425" y="1948575"/>
            <a:ext cx="2403425" cy="1554950"/>
          </a:xfrm>
          <a:prstGeom prst="rect">
            <a:avLst/>
          </a:prstGeom>
          <a:noFill/>
          <a:ln>
            <a:noFill/>
          </a:ln>
        </p:spPr>
      </p:pic>
      <p:sp>
        <p:nvSpPr>
          <p:cNvPr id="104" name="Google Shape;104;g211c4ab528a_1_20"/>
          <p:cNvSpPr txBox="1"/>
          <p:nvPr/>
        </p:nvSpPr>
        <p:spPr>
          <a:xfrm>
            <a:off x="427200" y="806350"/>
            <a:ext cx="8289600" cy="3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ADHD-200 Preprocessed Sample:</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Prepared by the collaboration of 8 international neuroimaging institutes, who held a competition in 2011, to identify ADHD biomarkers.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Composition:</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947 children and adolescents</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362 </a:t>
            </a:r>
            <a:r>
              <a:rPr lang="en-GB" sz="1800">
                <a:solidFill>
                  <a:schemeClr val="dk1"/>
                </a:solidFill>
              </a:rPr>
              <a:t>diagnosed</a:t>
            </a:r>
            <a:r>
              <a:rPr lang="en-GB" sz="1800">
                <a:solidFill>
                  <a:schemeClr val="dk1"/>
                </a:solidFill>
              </a:rPr>
              <a:t> with ADHD</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585 </a:t>
            </a:r>
            <a:r>
              <a:rPr lang="en-GB" sz="1800">
                <a:solidFill>
                  <a:schemeClr val="dk1"/>
                </a:solidFill>
              </a:rPr>
              <a:t>typically developing controls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In order to make the competition accessible to a broader range of researchers, the data was preprocessed and shared, what resulted in several publications, MS theses, PhD dissertations and even patents.</a:t>
            </a:r>
            <a:endParaRPr sz="1800">
              <a:solidFill>
                <a:schemeClr val="dk1"/>
              </a:solidFill>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s</a:t>
            </a:r>
            <a:endParaRPr sz="1800">
              <a:solidFill>
                <a:schemeClr val="accent3"/>
              </a:solidFill>
              <a:latin typeface="Proxima Nova"/>
              <a:ea typeface="Proxima Nova"/>
              <a:cs typeface="Proxima Nova"/>
              <a:sym typeface="Proxima Nova"/>
            </a:endParaRPr>
          </a:p>
        </p:txBody>
      </p:sp>
      <p:sp>
        <p:nvSpPr>
          <p:cNvPr id="105" name="Google Shape;105;g211c4ab528a_1_2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11d55e8f25_1_30"/>
          <p:cNvSpPr txBox="1"/>
          <p:nvPr/>
        </p:nvSpPr>
        <p:spPr>
          <a:xfrm>
            <a:off x="251150" y="151400"/>
            <a:ext cx="8428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What we extracted from the Dataset:</a:t>
            </a:r>
            <a:endParaRPr b="1" i="0" sz="2400" u="none" cap="none" strike="noStrike">
              <a:solidFill>
                <a:srgbClr val="000000"/>
              </a:solidFill>
              <a:latin typeface="Roboto"/>
              <a:ea typeface="Roboto"/>
              <a:cs typeface="Roboto"/>
              <a:sym typeface="Roboto"/>
            </a:endParaRPr>
          </a:p>
        </p:txBody>
      </p:sp>
      <p:pic>
        <p:nvPicPr>
          <p:cNvPr id="111" name="Google Shape;111;g211d55e8f25_1_30"/>
          <p:cNvPicPr preferRelativeResize="0"/>
          <p:nvPr/>
        </p:nvPicPr>
        <p:blipFill>
          <a:blip r:embed="rId3">
            <a:alphaModFix/>
          </a:blip>
          <a:stretch>
            <a:fillRect/>
          </a:stretch>
        </p:blipFill>
        <p:spPr>
          <a:xfrm>
            <a:off x="531175" y="574824"/>
            <a:ext cx="5272574" cy="4302775"/>
          </a:xfrm>
          <a:prstGeom prst="rect">
            <a:avLst/>
          </a:prstGeom>
          <a:noFill/>
          <a:ln>
            <a:noFill/>
          </a:ln>
        </p:spPr>
      </p:pic>
      <p:sp>
        <p:nvSpPr>
          <p:cNvPr id="112" name="Google Shape;112;g211d55e8f25_1_30"/>
          <p:cNvSpPr txBox="1"/>
          <p:nvPr/>
        </p:nvSpPr>
        <p:spPr>
          <a:xfrm>
            <a:off x="6041875" y="718275"/>
            <a:ext cx="2911500" cy="23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Each time series represents the intensity of the BOLD signal of every ROI (Region of Interest)</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along the rs-fRMI.</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In order to create a </a:t>
            </a:r>
            <a:r>
              <a:rPr lang="en-GB" sz="1800">
                <a:solidFill>
                  <a:schemeClr val="accent3"/>
                </a:solidFill>
                <a:latin typeface="Proxima Nova"/>
                <a:ea typeface="Proxima Nova"/>
                <a:cs typeface="Proxima Nova"/>
                <a:sym typeface="Proxima Nova"/>
              </a:rPr>
              <a:t>connectivity</a:t>
            </a:r>
            <a:r>
              <a:rPr lang="en-GB" sz="1800">
                <a:solidFill>
                  <a:schemeClr val="accent3"/>
                </a:solidFill>
                <a:latin typeface="Proxima Nova"/>
                <a:ea typeface="Proxima Nova"/>
                <a:cs typeface="Proxima Nova"/>
                <a:sym typeface="Proxima Nova"/>
              </a:rPr>
              <a:t> matrix, we evaluated the Pearson Correlation between each of these signals.</a:t>
            </a:r>
            <a:endParaRPr sz="1800">
              <a:solidFill>
                <a:schemeClr val="accent3"/>
              </a:solidFill>
              <a:latin typeface="Proxima Nova"/>
              <a:ea typeface="Proxima Nova"/>
              <a:cs typeface="Proxima Nova"/>
              <a:sym typeface="Proxima Nova"/>
            </a:endParaRPr>
          </a:p>
        </p:txBody>
      </p:sp>
      <p:pic>
        <p:nvPicPr>
          <p:cNvPr id="113" name="Google Shape;113;g211d55e8f25_1_30"/>
          <p:cNvPicPr preferRelativeResize="0"/>
          <p:nvPr/>
        </p:nvPicPr>
        <p:blipFill>
          <a:blip r:embed="rId4">
            <a:alphaModFix/>
          </a:blip>
          <a:stretch>
            <a:fillRect/>
          </a:stretch>
        </p:blipFill>
        <p:spPr>
          <a:xfrm>
            <a:off x="6595298" y="3969950"/>
            <a:ext cx="1649501" cy="793300"/>
          </a:xfrm>
          <a:prstGeom prst="rect">
            <a:avLst/>
          </a:prstGeom>
          <a:noFill/>
          <a:ln>
            <a:noFill/>
          </a:ln>
        </p:spPr>
      </p:pic>
      <p:sp>
        <p:nvSpPr>
          <p:cNvPr id="114" name="Google Shape;114;g211d55e8f25_1_3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11d55e8f25_1_37"/>
          <p:cNvSpPr txBox="1"/>
          <p:nvPr/>
        </p:nvSpPr>
        <p:spPr>
          <a:xfrm>
            <a:off x="229500" y="129325"/>
            <a:ext cx="8428500" cy="369300"/>
          </a:xfrm>
          <a:prstGeom prst="rect">
            <a:avLst/>
          </a:prstGeom>
          <a:noFill/>
          <a:ln>
            <a:noFill/>
          </a:ln>
        </p:spPr>
        <p:txBody>
          <a:bodyPr anchorCtr="0" anchor="t" bIns="0" lIns="0" spcFirstLastPara="1" rIns="0" wrap="square" tIns="0">
            <a:spAutoFit/>
          </a:bodyPr>
          <a:lstStyle/>
          <a:p>
            <a:pPr indent="0" lvl="0" marL="0" marR="0" rtl="0" algn="l">
              <a:lnSpc>
                <a:spcPct val="120029"/>
              </a:lnSpc>
              <a:spcBef>
                <a:spcPts val="0"/>
              </a:spcBef>
              <a:spcAft>
                <a:spcPts val="0"/>
              </a:spcAft>
              <a:buClr>
                <a:srgbClr val="000000"/>
              </a:buClr>
              <a:buSzPts val="2134"/>
              <a:buFont typeface="Arial"/>
              <a:buNone/>
            </a:pPr>
            <a:r>
              <a:rPr b="1" lang="en-GB" sz="2400">
                <a:solidFill>
                  <a:srgbClr val="F8AC57"/>
                </a:solidFill>
                <a:latin typeface="Roboto"/>
                <a:ea typeface="Roboto"/>
                <a:cs typeface="Roboto"/>
                <a:sym typeface="Roboto"/>
              </a:rPr>
              <a:t>Connectivity or Correlation Matrix:</a:t>
            </a:r>
            <a:endParaRPr b="1" i="0" sz="2400" u="none" cap="none" strike="noStrike">
              <a:solidFill>
                <a:srgbClr val="000000"/>
              </a:solidFill>
              <a:latin typeface="Roboto"/>
              <a:ea typeface="Roboto"/>
              <a:cs typeface="Roboto"/>
              <a:sym typeface="Roboto"/>
            </a:endParaRPr>
          </a:p>
        </p:txBody>
      </p:sp>
      <p:sp>
        <p:nvSpPr>
          <p:cNvPr id="120" name="Google Shape;120;g211d55e8f25_1_37"/>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25000"/>
              </a:lnSpc>
              <a:spcBef>
                <a:spcPts val="1800"/>
              </a:spcBef>
              <a:spcAft>
                <a:spcPts val="0"/>
              </a:spcAft>
              <a:buNone/>
            </a:pPr>
            <a:r>
              <a:t/>
            </a:r>
            <a:endParaRPr b="1">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pic>
        <p:nvPicPr>
          <p:cNvPr id="121" name="Google Shape;121;g211d55e8f25_1_37"/>
          <p:cNvPicPr preferRelativeResize="0"/>
          <p:nvPr/>
        </p:nvPicPr>
        <p:blipFill>
          <a:blip r:embed="rId3">
            <a:alphaModFix/>
          </a:blip>
          <a:stretch>
            <a:fillRect/>
          </a:stretch>
        </p:blipFill>
        <p:spPr>
          <a:xfrm>
            <a:off x="4370700" y="594538"/>
            <a:ext cx="4773299" cy="4227476"/>
          </a:xfrm>
          <a:prstGeom prst="rect">
            <a:avLst/>
          </a:prstGeom>
          <a:noFill/>
          <a:ln>
            <a:noFill/>
          </a:ln>
        </p:spPr>
      </p:pic>
      <p:pic>
        <p:nvPicPr>
          <p:cNvPr id="122" name="Google Shape;122;g211d55e8f25_1_37"/>
          <p:cNvPicPr preferRelativeResize="0"/>
          <p:nvPr/>
        </p:nvPicPr>
        <p:blipFill>
          <a:blip r:embed="rId4">
            <a:alphaModFix/>
          </a:blip>
          <a:stretch>
            <a:fillRect/>
          </a:stretch>
        </p:blipFill>
        <p:spPr>
          <a:xfrm>
            <a:off x="181825" y="1202150"/>
            <a:ext cx="3420025" cy="2790975"/>
          </a:xfrm>
          <a:prstGeom prst="rect">
            <a:avLst/>
          </a:prstGeom>
          <a:noFill/>
          <a:ln>
            <a:noFill/>
          </a:ln>
        </p:spPr>
      </p:pic>
      <p:sp>
        <p:nvSpPr>
          <p:cNvPr id="123" name="Google Shape;123;g211d55e8f25_1_37"/>
          <p:cNvSpPr/>
          <p:nvPr/>
        </p:nvSpPr>
        <p:spPr>
          <a:xfrm>
            <a:off x="3744925" y="2456938"/>
            <a:ext cx="482700" cy="281400"/>
          </a:xfrm>
          <a:prstGeom prst="rightArrow">
            <a:avLst>
              <a:gd fmla="val 50000" name="adj1"/>
              <a:gd fmla="val 50000" name="adj2"/>
            </a:avLst>
          </a:prstGeom>
          <a:solidFill>
            <a:srgbClr val="F8AC5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24" name="Google Shape;124;g211d55e8f25_1_37"/>
          <p:cNvPicPr preferRelativeResize="0"/>
          <p:nvPr/>
        </p:nvPicPr>
        <p:blipFill>
          <a:blip r:embed="rId5">
            <a:alphaModFix/>
          </a:blip>
          <a:stretch>
            <a:fillRect/>
          </a:stretch>
        </p:blipFill>
        <p:spPr>
          <a:xfrm>
            <a:off x="431625" y="4164161"/>
            <a:ext cx="1947201" cy="467325"/>
          </a:xfrm>
          <a:prstGeom prst="rect">
            <a:avLst/>
          </a:prstGeom>
          <a:noFill/>
          <a:ln>
            <a:noFill/>
          </a:ln>
        </p:spPr>
      </p:pic>
      <p:pic>
        <p:nvPicPr>
          <p:cNvPr id="125" name="Google Shape;125;g211d55e8f25_1_37"/>
          <p:cNvPicPr preferRelativeResize="0"/>
          <p:nvPr/>
        </p:nvPicPr>
        <p:blipFill>
          <a:blip r:embed="rId6">
            <a:alphaModFix/>
          </a:blip>
          <a:stretch>
            <a:fillRect/>
          </a:stretch>
        </p:blipFill>
        <p:spPr>
          <a:xfrm>
            <a:off x="2572262" y="4178600"/>
            <a:ext cx="1528817" cy="438450"/>
          </a:xfrm>
          <a:prstGeom prst="rect">
            <a:avLst/>
          </a:prstGeom>
          <a:noFill/>
          <a:ln>
            <a:noFill/>
          </a:ln>
        </p:spPr>
      </p:pic>
      <p:sp>
        <p:nvSpPr>
          <p:cNvPr id="126" name="Google Shape;126;g211d55e8f25_1_37"/>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211d55e8f25_1_0"/>
          <p:cNvPicPr preferRelativeResize="0"/>
          <p:nvPr/>
        </p:nvPicPr>
        <p:blipFill>
          <a:blip r:embed="rId3">
            <a:alphaModFix/>
          </a:blip>
          <a:stretch>
            <a:fillRect/>
          </a:stretch>
        </p:blipFill>
        <p:spPr>
          <a:xfrm>
            <a:off x="241641" y="477900"/>
            <a:ext cx="4865910" cy="4426699"/>
          </a:xfrm>
          <a:prstGeom prst="rect">
            <a:avLst/>
          </a:prstGeom>
          <a:noFill/>
          <a:ln>
            <a:noFill/>
          </a:ln>
        </p:spPr>
      </p:pic>
      <p:sp>
        <p:nvSpPr>
          <p:cNvPr id="132" name="Google Shape;132;g211d55e8f25_1_0"/>
          <p:cNvSpPr txBox="1"/>
          <p:nvPr/>
        </p:nvSpPr>
        <p:spPr>
          <a:xfrm>
            <a:off x="241650" y="-11250"/>
            <a:ext cx="8553000" cy="554100"/>
          </a:xfrm>
          <a:prstGeom prst="rect">
            <a:avLst/>
          </a:prstGeom>
          <a:noFill/>
          <a:ln>
            <a:noFill/>
          </a:ln>
        </p:spPr>
        <p:txBody>
          <a:bodyPr anchorCtr="0" anchor="t" bIns="91425" lIns="91425" spcFirstLastPara="1" rIns="91425" wrap="square" tIns="91425">
            <a:spAutoFit/>
          </a:bodyPr>
          <a:lstStyle/>
          <a:p>
            <a:pPr indent="0" lvl="0" marL="0" rtl="0" algn="l">
              <a:lnSpc>
                <a:spcPct val="120029"/>
              </a:lnSpc>
              <a:spcBef>
                <a:spcPts val="0"/>
              </a:spcBef>
              <a:spcAft>
                <a:spcPts val="0"/>
              </a:spcAft>
              <a:buNone/>
            </a:pPr>
            <a:r>
              <a:rPr b="1" lang="en-GB" sz="2400">
                <a:solidFill>
                  <a:srgbClr val="F8AC57"/>
                </a:solidFill>
                <a:latin typeface="Roboto"/>
                <a:ea typeface="Roboto"/>
                <a:cs typeface="Roboto"/>
                <a:sym typeface="Roboto"/>
              </a:rPr>
              <a:t>Clean </a:t>
            </a:r>
            <a:r>
              <a:rPr b="1" lang="en-GB" sz="2400">
                <a:solidFill>
                  <a:srgbClr val="F8AC57"/>
                </a:solidFill>
                <a:latin typeface="Roboto"/>
                <a:ea typeface="Roboto"/>
                <a:cs typeface="Roboto"/>
                <a:sym typeface="Roboto"/>
              </a:rPr>
              <a:t>Correlation Matrix and vectorizing:</a:t>
            </a:r>
            <a:endParaRPr/>
          </a:p>
        </p:txBody>
      </p:sp>
      <p:sp>
        <p:nvSpPr>
          <p:cNvPr id="133" name="Google Shape;133;g211d55e8f25_1_0"/>
          <p:cNvSpPr/>
          <p:nvPr/>
        </p:nvSpPr>
        <p:spPr>
          <a:xfrm>
            <a:off x="5210538" y="2495538"/>
            <a:ext cx="482700" cy="281400"/>
          </a:xfrm>
          <a:prstGeom prst="rightArrow">
            <a:avLst>
              <a:gd fmla="val 50000" name="adj1"/>
              <a:gd fmla="val 50000" name="adj2"/>
            </a:avLst>
          </a:prstGeom>
          <a:solidFill>
            <a:srgbClr val="F8AC5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4" name="Google Shape;134;g211d55e8f25_1_0"/>
          <p:cNvSpPr txBox="1"/>
          <p:nvPr/>
        </p:nvSpPr>
        <p:spPr>
          <a:xfrm>
            <a:off x="5439450" y="1628100"/>
            <a:ext cx="3827400" cy="201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'Precentral_R x Precentral_L', 'Frontal_Sup_L x Precentral_L',</a:t>
            </a:r>
            <a:endParaRPr sz="17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 'Frontal_Sup_L x Precentral_R',</a:t>
            </a:r>
            <a:endParaRPr sz="17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 </a:t>
            </a:r>
            <a:endParaRPr sz="17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'Vermis_10 x Vermis_7',</a:t>
            </a:r>
            <a:endParaRPr sz="17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 'Vermis_10 x Vermis_8',</a:t>
            </a:r>
            <a:endParaRPr sz="17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GB" sz="1700">
                <a:solidFill>
                  <a:schemeClr val="accent3"/>
                </a:solidFill>
                <a:latin typeface="Proxima Nova"/>
                <a:ea typeface="Proxima Nova"/>
                <a:cs typeface="Proxima Nova"/>
                <a:sym typeface="Proxima Nova"/>
              </a:rPr>
              <a:t> 'Vermis_10 x Vermis_9'</a:t>
            </a:r>
            <a:endParaRPr sz="1700">
              <a:solidFill>
                <a:schemeClr val="accent3"/>
              </a:solidFill>
              <a:latin typeface="Proxima Nova"/>
              <a:ea typeface="Proxima Nova"/>
              <a:cs typeface="Proxima Nova"/>
              <a:sym typeface="Proxima Nova"/>
            </a:endParaRPr>
          </a:p>
        </p:txBody>
      </p:sp>
      <p:sp>
        <p:nvSpPr>
          <p:cNvPr id="135" name="Google Shape;135;g211d55e8f25_1_0"/>
          <p:cNvSpPr txBox="1"/>
          <p:nvPr/>
        </p:nvSpPr>
        <p:spPr>
          <a:xfrm>
            <a:off x="6173850" y="3745400"/>
            <a:ext cx="25110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This vector stores the Correlation Values of each ROI combination</a:t>
            </a:r>
            <a:endParaRPr sz="1800">
              <a:solidFill>
                <a:schemeClr val="accent3"/>
              </a:solidFill>
              <a:latin typeface="Proxima Nova"/>
              <a:ea typeface="Proxima Nova"/>
              <a:cs typeface="Proxima Nova"/>
              <a:sym typeface="Proxima Nova"/>
            </a:endParaRPr>
          </a:p>
        </p:txBody>
      </p:sp>
      <p:sp>
        <p:nvSpPr>
          <p:cNvPr id="136" name="Google Shape;136;g211d55e8f25_1_0"/>
          <p:cNvSpPr/>
          <p:nvPr/>
        </p:nvSpPr>
        <p:spPr>
          <a:xfrm>
            <a:off x="5814150" y="1517425"/>
            <a:ext cx="162300" cy="2129400"/>
          </a:xfrm>
          <a:prstGeom prst="leftBracket">
            <a:avLst>
              <a:gd fmla="val 8333" name="adj"/>
            </a:avLst>
          </a:prstGeom>
          <a:noFill/>
          <a:ln cap="flat" cmpd="sng" w="38100">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7" name="Google Shape;137;g211d55e8f25_1_0"/>
          <p:cNvSpPr/>
          <p:nvPr/>
        </p:nvSpPr>
        <p:spPr>
          <a:xfrm>
            <a:off x="8794650" y="1571550"/>
            <a:ext cx="162300" cy="2129400"/>
          </a:xfrm>
          <a:prstGeom prst="rightBracket">
            <a:avLst>
              <a:gd fmla="val 8333" name="adj"/>
            </a:avLst>
          </a:prstGeom>
          <a:noFill/>
          <a:ln cap="flat" cmpd="sng" w="38100">
            <a:solidFill>
              <a:srgbClr val="F8AC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8" name="Google Shape;138;g211d55e8f25_1_0"/>
          <p:cNvSpPr txBox="1"/>
          <p:nvPr/>
        </p:nvSpPr>
        <p:spPr>
          <a:xfrm>
            <a:off x="370175" y="4763250"/>
            <a:ext cx="8773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1F2328"/>
                </a:solidFill>
                <a:highlight>
                  <a:schemeClr val="lt1"/>
                </a:highlight>
              </a:rPr>
              <a:t>Covelli, Rodriguez, Sirne - </a:t>
            </a:r>
            <a:r>
              <a:rPr lang="en-GB" sz="1200">
                <a:solidFill>
                  <a:srgbClr val="1F2328"/>
                </a:solidFill>
                <a:highlight>
                  <a:srgbClr val="FFFFFF"/>
                </a:highlight>
              </a:rPr>
              <a:t>Detecting ADHD through fMRI signals using machine learning classification models</a:t>
            </a:r>
            <a:endParaRPr sz="1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